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74" r:id="rId3"/>
    <p:sldId id="277" r:id="rId4"/>
    <p:sldId id="257" r:id="rId5"/>
    <p:sldId id="258" r:id="rId6"/>
    <p:sldId id="259" r:id="rId7"/>
    <p:sldId id="278" r:id="rId8"/>
    <p:sldId id="275" r:id="rId9"/>
    <p:sldId id="260" r:id="rId10"/>
    <p:sldId id="261" r:id="rId11"/>
    <p:sldId id="262" r:id="rId12"/>
    <p:sldId id="263" r:id="rId13"/>
    <p:sldId id="264" r:id="rId14"/>
    <p:sldId id="265" r:id="rId15"/>
    <p:sldId id="273" r:id="rId16"/>
    <p:sldId id="266" r:id="rId17"/>
    <p:sldId id="267" r:id="rId18"/>
    <p:sldId id="276" r:id="rId19"/>
    <p:sldId id="268" r:id="rId20"/>
    <p:sldId id="269" r:id="rId21"/>
    <p:sldId id="271" r:id="rId22"/>
    <p:sldId id="270"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4674"/>
  </p:normalViewPr>
  <p:slideViewPr>
    <p:cSldViewPr snapToGrid="0" snapToObjects="1">
      <p:cViewPr varScale="1">
        <p:scale>
          <a:sx n="130" d="100"/>
          <a:sy n="130" d="100"/>
        </p:scale>
        <p:origin x="19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C71B8-D86A-8447-8D24-75CA3EC944C1}" type="datetimeFigureOut">
              <a:rPr lang="en-US" smtClean="0"/>
              <a:t>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374FF-6F3C-4E45-A968-D7BCDFD15572}" type="slidenum">
              <a:rPr lang="en-US" smtClean="0"/>
              <a:t>‹#›</a:t>
            </a:fld>
            <a:endParaRPr lang="en-US"/>
          </a:p>
        </p:txBody>
      </p:sp>
    </p:spTree>
    <p:extLst>
      <p:ext uri="{BB962C8B-B14F-4D97-AF65-F5344CB8AC3E}">
        <p14:creationId xmlns:p14="http://schemas.microsoft.com/office/powerpoint/2010/main" val="63908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374FF-6F3C-4E45-A968-D7BCDFD15572}" type="slidenum">
              <a:rPr lang="en-US" smtClean="0"/>
              <a:t>1</a:t>
            </a:fld>
            <a:endParaRPr lang="en-US"/>
          </a:p>
        </p:txBody>
      </p:sp>
    </p:spTree>
    <p:extLst>
      <p:ext uri="{BB962C8B-B14F-4D97-AF65-F5344CB8AC3E}">
        <p14:creationId xmlns:p14="http://schemas.microsoft.com/office/powerpoint/2010/main" val="151875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4374FF-6F3C-4E45-A968-D7BCDFD15572}" type="slidenum">
              <a:rPr lang="en-US" smtClean="0"/>
              <a:t>23</a:t>
            </a:fld>
            <a:endParaRPr lang="en-US"/>
          </a:p>
        </p:txBody>
      </p:sp>
    </p:spTree>
    <p:extLst>
      <p:ext uri="{BB962C8B-B14F-4D97-AF65-F5344CB8AC3E}">
        <p14:creationId xmlns:p14="http://schemas.microsoft.com/office/powerpoint/2010/main" val="131733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6D51AB-3E39-014C-91E0-B31CB4B0D4E9}"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CE3E9-0CE8-1547-B4B3-234401B8FE26}" type="datetime1">
              <a:rPr lang="en-US" smtClean="0"/>
              <a:t>1/6/18</a:t>
            </a:fld>
            <a:endParaRPr lang="en-US"/>
          </a:p>
        </p:txBody>
      </p:sp>
      <p:sp>
        <p:nvSpPr>
          <p:cNvPr id="6"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7" name="Slide Number Placeholder 6"/>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9E0A6-E6B3-C149-A74C-BED0B87C51F4}"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DF644-3A67-6546-BA82-745770B6279C}"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C0829F-E9EC-EA44-BE2F-5DA9530A58B1}"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9CD980-2A83-ED42-9EC9-17872DB8B10A}" type="datetime1">
              <a:rPr lang="en-US" smtClean="0"/>
              <a:t>1/6/18</a:t>
            </a:fld>
            <a:endParaRPr lang="en-US"/>
          </a:p>
        </p:txBody>
      </p:sp>
      <p:sp>
        <p:nvSpPr>
          <p:cNvPr id="4"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7D1C2E-67C6-514B-AC16-FC5FF616797B}" type="datetime1">
              <a:rPr lang="en-US" smtClean="0"/>
              <a:t>1/6/18</a:t>
            </a:fld>
            <a:endParaRPr lang="en-US"/>
          </a:p>
        </p:txBody>
      </p:sp>
      <p:sp>
        <p:nvSpPr>
          <p:cNvPr id="4"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B3CD78-041A-D147-8ECA-CBDB95B49E5E}"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0C680-8F91-4240-BEC8-EBAAB63A628D}"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B4DAD28-B32A-1543-897B-F0F7A7AE9399}"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C175C-DEE9-9548-B837-BE661E33A139}" type="datetime1">
              <a:rPr lang="en-US" smtClean="0"/>
              <a:t>1/6/18</a:t>
            </a:fld>
            <a:endParaRPr lang="en-US"/>
          </a:p>
        </p:txBody>
      </p:sp>
      <p:sp>
        <p:nvSpPr>
          <p:cNvPr id="5" name="Footer Placeholder 4"/>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5"/>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0828E9-9C42-3F4E-A5E7-867BF624A62E}" type="datetime1">
              <a:rPr lang="en-US" smtClean="0"/>
              <a:t>1/6/18</a:t>
            </a:fld>
            <a:endParaRPr lang="en-US"/>
          </a:p>
        </p:txBody>
      </p:sp>
      <p:sp>
        <p:nvSpPr>
          <p:cNvPr id="6"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7" name="Slide Number Placeholder 6"/>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6D7962-6158-A84F-ABDB-113CD9444628}" type="datetime1">
              <a:rPr lang="en-US" smtClean="0"/>
              <a:t>1/6/18</a:t>
            </a:fld>
            <a:endParaRPr lang="en-US"/>
          </a:p>
        </p:txBody>
      </p:sp>
      <p:sp>
        <p:nvSpPr>
          <p:cNvPr id="8" name="Footer Placeholder 7"/>
          <p:cNvSpPr>
            <a:spLocks noGrp="1"/>
          </p:cNvSpPr>
          <p:nvPr>
            <p:ph type="ftr" sz="quarter" idx="11"/>
          </p:nvPr>
        </p:nvSpPr>
        <p:spPr/>
        <p:txBody>
          <a:bodyPr/>
          <a:lstStyle/>
          <a:p>
            <a:r>
              <a:rPr lang="en-US" smtClean="0"/>
              <a:t>John E. Schimmel, Center Point Bible Institute, Fall 2017</a:t>
            </a:r>
            <a:endParaRPr lang="en-US"/>
          </a:p>
        </p:txBody>
      </p:sp>
      <p:sp>
        <p:nvSpPr>
          <p:cNvPr id="9" name="Slide Number Placeholder 8"/>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C9C2B43-A68B-5540-8ACD-6625AC12734B}" type="datetime1">
              <a:rPr lang="en-US" smtClean="0"/>
              <a:t>1/6/18</a:t>
            </a:fld>
            <a:endParaRPr lang="en-US"/>
          </a:p>
        </p:txBody>
      </p:sp>
      <p:sp>
        <p:nvSpPr>
          <p:cNvPr id="5" name="Footer Placeholder 3"/>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4"/>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1F37BE2-A7D8-9A45-A61E-968427A07AAA}" type="datetime1">
              <a:rPr lang="en-US" smtClean="0"/>
              <a:t>1/6/18</a:t>
            </a:fld>
            <a:endParaRPr lang="en-US"/>
          </a:p>
        </p:txBody>
      </p:sp>
      <p:sp>
        <p:nvSpPr>
          <p:cNvPr id="5" name="Footer Placeholder 2"/>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3"/>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7555A15-86B1-2641-ACDE-378ADF59C827}" type="datetime1">
              <a:rPr lang="en-US" smtClean="0"/>
              <a:t>1/6/18</a:t>
            </a:fld>
            <a:endParaRPr lang="en-US"/>
          </a:p>
        </p:txBody>
      </p:sp>
      <p:sp>
        <p:nvSpPr>
          <p:cNvPr id="5"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6" name="Slide Number Placeholder 6"/>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91FE1-B8D7-684B-BE37-C076AF663217}" type="datetime1">
              <a:rPr lang="en-US" smtClean="0"/>
              <a:t>1/6/18</a:t>
            </a:fld>
            <a:endParaRPr lang="en-US"/>
          </a:p>
        </p:txBody>
      </p:sp>
      <p:sp>
        <p:nvSpPr>
          <p:cNvPr id="6" name="Footer Placeholder 5"/>
          <p:cNvSpPr>
            <a:spLocks noGrp="1"/>
          </p:cNvSpPr>
          <p:nvPr>
            <p:ph type="ftr" sz="quarter" idx="11"/>
          </p:nvPr>
        </p:nvSpPr>
        <p:spPr/>
        <p:txBody>
          <a:bodyPr/>
          <a:lstStyle/>
          <a:p>
            <a:r>
              <a:rPr lang="en-US" smtClean="0"/>
              <a:t>John E. Schimmel, Center Point Bible Institute, Fall 2017</a:t>
            </a:r>
            <a:endParaRPr lang="en-US"/>
          </a:p>
        </p:txBody>
      </p:sp>
      <p:sp>
        <p:nvSpPr>
          <p:cNvPr id="7" name="Slide Number Placeholder 6"/>
          <p:cNvSpPr>
            <a:spLocks noGrp="1"/>
          </p:cNvSpPr>
          <p:nvPr>
            <p:ph type="sldNum" sz="quarter" idx="12"/>
          </p:nvPr>
        </p:nvSpPr>
        <p:spPr/>
        <p:txBody>
          <a:bodyPr/>
          <a:lstStyle/>
          <a:p>
            <a:fld id="{FC3D83F7-817A-954C-A5A0-A091366415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E4B47A-5DF1-A242-9B76-4B794119E0C8}" type="datetime1">
              <a:rPr lang="en-US" smtClean="0"/>
              <a:t>1/6/18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John E. Schimmel, Center Point Bible Institute, Fall 2017</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3D83F7-817A-954C-A5A0-A09136641582}" type="slidenum">
              <a:rPr lang="en-US" smtClean="0"/>
              <a:t>‹#›</a:t>
            </a:fld>
            <a:endParaRPr lang="en-US"/>
          </a:p>
        </p:txBody>
      </p:sp>
    </p:spTree>
    <p:extLst>
      <p:ext uri="{BB962C8B-B14F-4D97-AF65-F5344CB8AC3E}">
        <p14:creationId xmlns:p14="http://schemas.microsoft.com/office/powerpoint/2010/main" val="34351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are we here?</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33073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t>
            </a:r>
            <a:endParaRPr lang="en-US" dirty="0"/>
          </a:p>
        </p:txBody>
      </p:sp>
      <p:sp>
        <p:nvSpPr>
          <p:cNvPr id="3" name="Content Placeholder 2"/>
          <p:cNvSpPr>
            <a:spLocks noGrp="1"/>
          </p:cNvSpPr>
          <p:nvPr>
            <p:ph idx="1"/>
          </p:nvPr>
        </p:nvSpPr>
        <p:spPr/>
        <p:txBody>
          <a:bodyPr>
            <a:normAutofit/>
          </a:bodyPr>
          <a:lstStyle/>
          <a:p>
            <a:r>
              <a:rPr lang="en-US" dirty="0" smtClean="0"/>
              <a:t>Preach:</a:t>
            </a:r>
          </a:p>
          <a:p>
            <a:pPr marL="400050" lvl="1" indent="0" fontAlgn="base">
              <a:buNone/>
            </a:pPr>
            <a:r>
              <a:rPr lang="en-US" dirty="0" smtClean="0"/>
              <a:t>So</a:t>
            </a:r>
            <a:r>
              <a:rPr lang="en-US" dirty="0"/>
              <a:t> Paul stood up, </a:t>
            </a:r>
            <a:r>
              <a:rPr lang="en-US" dirty="0" smtClean="0"/>
              <a:t>gestured with </a:t>
            </a:r>
            <a:r>
              <a:rPr lang="en-US" dirty="0"/>
              <a:t>his hand and </a:t>
            </a:r>
            <a:r>
              <a:rPr lang="en-US" dirty="0" smtClean="0"/>
              <a:t>said, “Men</a:t>
            </a:r>
            <a:r>
              <a:rPr lang="en-US" dirty="0"/>
              <a:t> of Israel, and you Gentiles who fear God, listen</a:t>
            </a:r>
            <a:r>
              <a:rPr lang="en-US" dirty="0" smtClean="0"/>
              <a:t>: . . .</a:t>
            </a:r>
            <a:r>
              <a:rPr lang="en-US" dirty="0"/>
              <a:t> Therefore let it </a:t>
            </a:r>
            <a:r>
              <a:rPr lang="en-US" dirty="0" smtClean="0"/>
              <a:t>be known</a:t>
            </a:r>
            <a:r>
              <a:rPr lang="en-US" dirty="0"/>
              <a:t> </a:t>
            </a:r>
            <a:r>
              <a:rPr lang="en-US" dirty="0" smtClean="0"/>
              <a:t>to you, brothers, that</a:t>
            </a:r>
            <a:r>
              <a:rPr lang="en-US" dirty="0"/>
              <a:t> </a:t>
            </a:r>
            <a:r>
              <a:rPr lang="en-US" dirty="0" smtClean="0"/>
              <a:t>through</a:t>
            </a:r>
            <a:r>
              <a:rPr lang="en-US" dirty="0"/>
              <a:t> this one forgiveness of sins is proclaimed to </a:t>
            </a:r>
            <a:r>
              <a:rPr lang="en-US" dirty="0" smtClean="0"/>
              <a:t>you,</a:t>
            </a:r>
            <a:r>
              <a:rPr lang="en-US" dirty="0"/>
              <a:t> </a:t>
            </a:r>
            <a:r>
              <a:rPr lang="en-US" dirty="0" smtClean="0"/>
              <a:t>and</a:t>
            </a:r>
            <a:r>
              <a:rPr lang="en-US" dirty="0"/>
              <a:t> </a:t>
            </a:r>
            <a:r>
              <a:rPr lang="en-US" dirty="0" smtClean="0"/>
              <a:t>by</a:t>
            </a:r>
            <a:r>
              <a:rPr lang="en-US" dirty="0"/>
              <a:t> </a:t>
            </a:r>
            <a:r>
              <a:rPr lang="en-US" dirty="0" smtClean="0"/>
              <a:t>this</a:t>
            </a:r>
            <a:r>
              <a:rPr lang="en-US" dirty="0"/>
              <a:t> </a:t>
            </a:r>
            <a:r>
              <a:rPr lang="en-US" dirty="0" smtClean="0"/>
              <a:t>one</a:t>
            </a:r>
            <a:r>
              <a:rPr lang="en-US" dirty="0"/>
              <a:t> everyone who believes is </a:t>
            </a:r>
            <a:r>
              <a:rPr lang="en-US" dirty="0" smtClean="0"/>
              <a:t>justified from</a:t>
            </a:r>
            <a:r>
              <a:rPr lang="en-US" dirty="0"/>
              <a:t> everything from which the </a:t>
            </a:r>
            <a:r>
              <a:rPr lang="en-US" dirty="0" smtClean="0"/>
              <a:t>law of Moses could</a:t>
            </a:r>
            <a:r>
              <a:rPr lang="en-US" dirty="0"/>
              <a:t> </a:t>
            </a:r>
            <a:r>
              <a:rPr lang="en-US" dirty="0" smtClean="0"/>
              <a:t>not</a:t>
            </a:r>
            <a:r>
              <a:rPr lang="en-US" dirty="0"/>
              <a:t> </a:t>
            </a:r>
            <a:r>
              <a:rPr lang="en-US" dirty="0" smtClean="0"/>
              <a:t>justify</a:t>
            </a:r>
            <a:r>
              <a:rPr lang="en-US" dirty="0"/>
              <a:t> </a:t>
            </a:r>
            <a:r>
              <a:rPr lang="en-US" dirty="0" smtClean="0"/>
              <a:t>you (Acts 13:16-39)</a:t>
            </a:r>
          </a:p>
          <a:p>
            <a:pPr fontAlgn="base"/>
            <a:r>
              <a:rPr lang="en-US" dirty="0" smtClean="0"/>
              <a:t>Call disciples:</a:t>
            </a:r>
          </a:p>
          <a:p>
            <a:pPr marL="400050" lvl="1" indent="0" fontAlgn="base">
              <a:buNone/>
            </a:pPr>
            <a:r>
              <a:rPr lang="en-US" dirty="0" smtClean="0"/>
              <a:t>As </a:t>
            </a:r>
            <a:r>
              <a:rPr lang="en-US" dirty="0"/>
              <a:t>Paul and Barnabas were going out, the people were urging them to </a:t>
            </a:r>
            <a:r>
              <a:rPr lang="en-US" dirty="0" smtClean="0"/>
              <a:t>speak about </a:t>
            </a:r>
            <a:r>
              <a:rPr lang="en-US" dirty="0"/>
              <a:t>these things on the next Sabbath.  When the meeting of the </a:t>
            </a:r>
            <a:r>
              <a:rPr lang="en-US" dirty="0" smtClean="0"/>
              <a:t>synagogue had </a:t>
            </a:r>
            <a:r>
              <a:rPr lang="en-US" dirty="0"/>
              <a:t>broken up, many of the Jews and </a:t>
            </a:r>
            <a:r>
              <a:rPr lang="en-US" dirty="0" smtClean="0"/>
              <a:t>God-fearing proselytes</a:t>
            </a:r>
            <a:r>
              <a:rPr lang="en-US" dirty="0"/>
              <a:t> </a:t>
            </a:r>
            <a:r>
              <a:rPr lang="en-US" dirty="0" smtClean="0"/>
              <a:t>followed</a:t>
            </a:r>
            <a:r>
              <a:rPr lang="en-US" dirty="0"/>
              <a:t> Paul </a:t>
            </a:r>
            <a:r>
              <a:rPr lang="en-US" dirty="0" smtClean="0"/>
              <a:t>an Barnabas</a:t>
            </a:r>
            <a:r>
              <a:rPr lang="en-US" dirty="0"/>
              <a:t>, who were speaking with </a:t>
            </a:r>
            <a:r>
              <a:rPr lang="en-US" dirty="0" smtClean="0"/>
              <a:t>them and were </a:t>
            </a:r>
            <a:r>
              <a:rPr lang="en-US" dirty="0"/>
              <a:t>persuading them to continue in the grace of </a:t>
            </a:r>
            <a:r>
              <a:rPr lang="en-US" dirty="0" smtClean="0"/>
              <a:t>God (Acts 13:42-43)</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72181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a:t>
            </a:r>
            <a:endParaRPr lang="en-US" dirty="0"/>
          </a:p>
        </p:txBody>
      </p:sp>
      <p:sp>
        <p:nvSpPr>
          <p:cNvPr id="3" name="Content Placeholder 2"/>
          <p:cNvSpPr>
            <a:spLocks noGrp="1"/>
          </p:cNvSpPr>
          <p:nvPr>
            <p:ph idx="1"/>
          </p:nvPr>
        </p:nvSpPr>
        <p:spPr/>
        <p:txBody>
          <a:bodyPr>
            <a:normAutofit/>
          </a:bodyPr>
          <a:lstStyle/>
          <a:p>
            <a:r>
              <a:rPr lang="en-US" dirty="0" smtClean="0"/>
              <a:t>Teach:</a:t>
            </a:r>
          </a:p>
          <a:p>
            <a:pPr marL="400050" lvl="1" indent="0">
              <a:buNone/>
            </a:pPr>
            <a:r>
              <a:rPr lang="en-US" dirty="0" smtClean="0"/>
              <a:t>So</a:t>
            </a:r>
            <a:r>
              <a:rPr lang="en-US" dirty="0"/>
              <a:t> Paul entered the synagogue and spoke out </a:t>
            </a:r>
            <a:r>
              <a:rPr lang="en-US" dirty="0" smtClean="0"/>
              <a:t>fearlessly for</a:t>
            </a:r>
            <a:r>
              <a:rPr lang="en-US" dirty="0"/>
              <a:t> </a:t>
            </a:r>
            <a:r>
              <a:rPr lang="en-US" dirty="0" smtClean="0"/>
              <a:t>three</a:t>
            </a:r>
            <a:r>
              <a:rPr lang="en-US" dirty="0"/>
              <a:t> </a:t>
            </a:r>
            <a:r>
              <a:rPr lang="en-US" dirty="0" smtClean="0"/>
              <a:t>months, addressing</a:t>
            </a:r>
            <a:r>
              <a:rPr lang="en-US" dirty="0"/>
              <a:t> and convincing them about the kingdom of </a:t>
            </a:r>
            <a:r>
              <a:rPr lang="en-US" dirty="0" smtClean="0"/>
              <a:t>God.</a:t>
            </a:r>
            <a:r>
              <a:rPr lang="en-US" dirty="0"/>
              <a:t> </a:t>
            </a:r>
            <a:r>
              <a:rPr lang="en-US" dirty="0" smtClean="0"/>
              <a:t>But</a:t>
            </a:r>
            <a:r>
              <a:rPr lang="en-US" dirty="0"/>
              <a:t> </a:t>
            </a:r>
            <a:r>
              <a:rPr lang="en-US" dirty="0" smtClean="0"/>
              <a:t>when</a:t>
            </a:r>
            <a:r>
              <a:rPr lang="en-US" dirty="0"/>
              <a:t> </a:t>
            </a:r>
            <a:r>
              <a:rPr lang="en-US" dirty="0" smtClean="0"/>
              <a:t>some were </a:t>
            </a:r>
            <a:r>
              <a:rPr lang="en-US" dirty="0"/>
              <a:t>stubborn and refused to </a:t>
            </a:r>
            <a:r>
              <a:rPr lang="en-US" dirty="0" smtClean="0"/>
              <a:t>believe, reviling</a:t>
            </a:r>
            <a:r>
              <a:rPr lang="en-US" dirty="0"/>
              <a:t> </a:t>
            </a:r>
            <a:r>
              <a:rPr lang="en-US" dirty="0" smtClean="0"/>
              <a:t>the Way</a:t>
            </a:r>
            <a:r>
              <a:rPr lang="en-US" dirty="0"/>
              <a:t> before the congregation, he left them and took the </a:t>
            </a:r>
            <a:r>
              <a:rPr lang="en-US" dirty="0" smtClean="0"/>
              <a:t>disciples with him, addressing</a:t>
            </a:r>
            <a:r>
              <a:rPr lang="en-US" dirty="0"/>
              <a:t> </a:t>
            </a:r>
            <a:r>
              <a:rPr lang="en-US" dirty="0" smtClean="0"/>
              <a:t>them every</a:t>
            </a:r>
            <a:r>
              <a:rPr lang="en-US" dirty="0"/>
              <a:t> day in the lecture hall of </a:t>
            </a:r>
            <a:r>
              <a:rPr lang="en-US" dirty="0" err="1" smtClean="0"/>
              <a:t>Tyrannus</a:t>
            </a:r>
            <a:r>
              <a:rPr lang="en-US" dirty="0" smtClean="0"/>
              <a:t>.</a:t>
            </a:r>
            <a:r>
              <a:rPr lang="en-US" dirty="0"/>
              <a:t> </a:t>
            </a:r>
            <a:r>
              <a:rPr lang="en-US" dirty="0" smtClean="0"/>
              <a:t>This</a:t>
            </a:r>
            <a:r>
              <a:rPr lang="en-US" dirty="0"/>
              <a:t> </a:t>
            </a:r>
            <a:r>
              <a:rPr lang="en-US" dirty="0" smtClean="0"/>
              <a:t>went</a:t>
            </a:r>
            <a:r>
              <a:rPr lang="en-US" dirty="0"/>
              <a:t> </a:t>
            </a:r>
            <a:r>
              <a:rPr lang="en-US" dirty="0" smtClean="0"/>
              <a:t>on</a:t>
            </a:r>
            <a:r>
              <a:rPr lang="en-US" dirty="0"/>
              <a:t> </a:t>
            </a:r>
            <a:r>
              <a:rPr lang="en-US" dirty="0" smtClean="0"/>
              <a:t>for two years, so</a:t>
            </a:r>
            <a:r>
              <a:rPr lang="en-US" dirty="0"/>
              <a:t> </a:t>
            </a:r>
            <a:r>
              <a:rPr lang="en-US" dirty="0" smtClean="0"/>
              <a:t>that </a:t>
            </a:r>
            <a:r>
              <a:rPr lang="en-US" dirty="0"/>
              <a:t>all who lived in the </a:t>
            </a:r>
            <a:r>
              <a:rPr lang="en-US" dirty="0" smtClean="0"/>
              <a:t>province of </a:t>
            </a:r>
            <a:r>
              <a:rPr lang="en-US" dirty="0"/>
              <a:t>Asia, both Jews and Greeks, heard the </a:t>
            </a:r>
            <a:r>
              <a:rPr lang="en-US" dirty="0" smtClean="0"/>
              <a:t>word of </a:t>
            </a:r>
            <a:r>
              <a:rPr lang="en-US" dirty="0"/>
              <a:t>the </a:t>
            </a:r>
            <a:r>
              <a:rPr lang="en-US" dirty="0" smtClean="0"/>
              <a:t>Lord (Acts 19:8-10).</a:t>
            </a:r>
          </a:p>
          <a:p>
            <a:r>
              <a:rPr lang="en-US" dirty="0" smtClean="0"/>
              <a:t>Send:</a:t>
            </a:r>
          </a:p>
          <a:p>
            <a:pPr marL="400050" lvl="1" indent="0">
              <a:buNone/>
            </a:pPr>
            <a:r>
              <a:rPr lang="en-US" dirty="0" smtClean="0"/>
              <a:t>So</a:t>
            </a:r>
            <a:r>
              <a:rPr lang="en-US" dirty="0"/>
              <a:t> after sending two of </a:t>
            </a:r>
            <a:r>
              <a:rPr lang="en-US" dirty="0" smtClean="0"/>
              <a:t>his assistants, Timothy</a:t>
            </a:r>
            <a:r>
              <a:rPr lang="en-US" dirty="0"/>
              <a:t> </a:t>
            </a:r>
            <a:r>
              <a:rPr lang="en-US" dirty="0" smtClean="0"/>
              <a:t>and</a:t>
            </a:r>
            <a:r>
              <a:rPr lang="en-US" dirty="0"/>
              <a:t> </a:t>
            </a:r>
            <a:r>
              <a:rPr lang="en-US" dirty="0" smtClean="0"/>
              <a:t>Erastus, to Macedonia, he</a:t>
            </a:r>
            <a:r>
              <a:rPr lang="en-US" dirty="0"/>
              <a:t> himself stayed on for a while in the province of </a:t>
            </a:r>
            <a:r>
              <a:rPr lang="en-US" dirty="0" smtClean="0"/>
              <a:t>Asia (Acts 19:22).</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97914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Exhortation to Timothy</a:t>
            </a:r>
            <a:endParaRPr lang="en-US" dirty="0"/>
          </a:p>
        </p:txBody>
      </p:sp>
      <p:sp>
        <p:nvSpPr>
          <p:cNvPr id="3" name="Content Placeholder 2"/>
          <p:cNvSpPr>
            <a:spLocks noGrp="1"/>
          </p:cNvSpPr>
          <p:nvPr>
            <p:ph idx="1"/>
          </p:nvPr>
        </p:nvSpPr>
        <p:spPr/>
        <p:txBody>
          <a:bodyPr/>
          <a:lstStyle/>
          <a:p>
            <a:r>
              <a:rPr lang="en-US" dirty="0" smtClean="0"/>
              <a:t>Preach:</a:t>
            </a:r>
          </a:p>
          <a:p>
            <a:pPr marL="400050" lvl="1" indent="0">
              <a:buNone/>
            </a:pPr>
            <a:r>
              <a:rPr lang="en-US" dirty="0" smtClean="0"/>
              <a:t>I solemnly charge you before God and Christ Jesus, who is going to judge the living and the dead, and by his appearing</a:t>
            </a:r>
            <a:r>
              <a:rPr lang="en-US" dirty="0"/>
              <a:t> </a:t>
            </a:r>
            <a:r>
              <a:rPr lang="en-US" dirty="0" smtClean="0"/>
              <a:t>and</a:t>
            </a:r>
            <a:r>
              <a:rPr lang="en-US" dirty="0"/>
              <a:t> </a:t>
            </a:r>
            <a:r>
              <a:rPr lang="en-US" dirty="0" smtClean="0"/>
              <a:t>his</a:t>
            </a:r>
            <a:r>
              <a:rPr lang="en-US" dirty="0"/>
              <a:t> </a:t>
            </a:r>
            <a:r>
              <a:rPr lang="en-US" dirty="0" smtClean="0"/>
              <a:t>kingdom:</a:t>
            </a:r>
            <a:r>
              <a:rPr lang="en-US" dirty="0"/>
              <a:t> </a:t>
            </a:r>
            <a:r>
              <a:rPr lang="en-US" dirty="0" smtClean="0"/>
              <a:t>Preach the message, be ready whether it is convenient or not, reprove, rebuke, exhort</a:t>
            </a:r>
            <a:r>
              <a:rPr lang="en-US" dirty="0"/>
              <a:t> </a:t>
            </a:r>
            <a:r>
              <a:rPr lang="en-US" dirty="0" smtClean="0"/>
              <a:t>with complete patience and instruction (2 Tim 4:1-2).</a:t>
            </a:r>
          </a:p>
          <a:p>
            <a:r>
              <a:rPr lang="en-US" dirty="0" smtClean="0"/>
              <a:t>Call disciples, Teach and Send:</a:t>
            </a:r>
          </a:p>
          <a:p>
            <a:pPr marL="400050" lvl="1" indent="0">
              <a:buNone/>
            </a:pPr>
            <a:r>
              <a:rPr lang="en-US" dirty="0" smtClean="0"/>
              <a:t>And</a:t>
            </a:r>
            <a:r>
              <a:rPr lang="en-US" dirty="0"/>
              <a:t> </a:t>
            </a:r>
            <a:r>
              <a:rPr lang="en-US" dirty="0" smtClean="0"/>
              <a:t>entrust what</a:t>
            </a:r>
            <a:r>
              <a:rPr lang="en-US" dirty="0"/>
              <a:t> you heard me say in the presence of many others as witnesses to </a:t>
            </a:r>
            <a:r>
              <a:rPr lang="en-US" dirty="0" smtClean="0"/>
              <a:t>faithful people</a:t>
            </a:r>
            <a:r>
              <a:rPr lang="en-US" dirty="0"/>
              <a:t> who will be competent to </a:t>
            </a:r>
            <a:r>
              <a:rPr lang="en-US" dirty="0" smtClean="0"/>
              <a:t>teach others</a:t>
            </a:r>
            <a:r>
              <a:rPr lang="en-US" dirty="0"/>
              <a:t> </a:t>
            </a:r>
            <a:r>
              <a:rPr lang="en-US" dirty="0" smtClean="0"/>
              <a:t>as well (2 Tim 2:2).</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4210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everyone who hears will follow:</a:t>
            </a:r>
          </a:p>
          <a:p>
            <a:pPr marL="400050" lvl="1" indent="0">
              <a:buNone/>
            </a:pPr>
            <a:r>
              <a:rPr lang="en-US" dirty="0" smtClean="0"/>
              <a:t>Now</a:t>
            </a:r>
            <a:r>
              <a:rPr lang="en-US" dirty="0"/>
              <a:t> some of the experts in the law were sitting there, turning these things over in their minds: </a:t>
            </a:r>
            <a:r>
              <a:rPr lang="en-US" dirty="0" smtClean="0"/>
              <a:t>“</a:t>
            </a:r>
            <a:r>
              <a:rPr lang="en-US" dirty="0"/>
              <a:t>Why does this man speak this way? He is </a:t>
            </a:r>
            <a:r>
              <a:rPr lang="en-US" dirty="0" smtClean="0"/>
              <a:t>blaspheming! Who</a:t>
            </a:r>
            <a:r>
              <a:rPr lang="en-US" dirty="0"/>
              <a:t> </a:t>
            </a:r>
            <a:r>
              <a:rPr lang="en-US" dirty="0" smtClean="0"/>
              <a:t>can</a:t>
            </a:r>
            <a:r>
              <a:rPr lang="en-US" dirty="0"/>
              <a:t> </a:t>
            </a:r>
            <a:r>
              <a:rPr lang="en-US" dirty="0" smtClean="0"/>
              <a:t>forgive</a:t>
            </a:r>
            <a:r>
              <a:rPr lang="en-US" dirty="0"/>
              <a:t> sins </a:t>
            </a:r>
            <a:r>
              <a:rPr lang="en-US" dirty="0" smtClean="0"/>
              <a:t>but God</a:t>
            </a:r>
            <a:r>
              <a:rPr lang="en-US" dirty="0"/>
              <a:t> alone</a:t>
            </a:r>
            <a:r>
              <a:rPr lang="en-US" dirty="0" smtClean="0"/>
              <a:t>?” (Mark 2:6-7).</a:t>
            </a:r>
          </a:p>
          <a:p>
            <a:pPr marL="285750"/>
            <a:r>
              <a:rPr lang="en-US" dirty="0" smtClean="0"/>
              <a:t>Some may even persecute you:</a:t>
            </a:r>
          </a:p>
          <a:p>
            <a:pPr marL="400050" lvl="1" indent="0">
              <a:buNone/>
            </a:pPr>
            <a:r>
              <a:rPr lang="en-US" dirty="0" smtClean="0"/>
              <a:t>Remember</a:t>
            </a:r>
            <a:r>
              <a:rPr lang="en-US" dirty="0"/>
              <a:t> what I told you, ‘A slave is not greater than his master.’ </a:t>
            </a:r>
            <a:r>
              <a:rPr lang="en-US" dirty="0" smtClean="0"/>
              <a:t>If they </a:t>
            </a:r>
            <a:r>
              <a:rPr lang="en-US" dirty="0"/>
              <a:t>persecuted me, they will also persecute you. If they </a:t>
            </a:r>
            <a:r>
              <a:rPr lang="en-US" dirty="0" smtClean="0"/>
              <a:t>obeyed my</a:t>
            </a:r>
            <a:r>
              <a:rPr lang="en-US" dirty="0"/>
              <a:t> </a:t>
            </a:r>
            <a:r>
              <a:rPr lang="en-US" dirty="0" smtClean="0"/>
              <a:t>word, they </a:t>
            </a:r>
            <a:r>
              <a:rPr lang="en-US" dirty="0"/>
              <a:t>will obey yours </a:t>
            </a:r>
            <a:r>
              <a:rPr lang="en-US" dirty="0" smtClean="0"/>
              <a:t>too (Mark 15:20).</a:t>
            </a:r>
          </a:p>
          <a:p>
            <a:r>
              <a:rPr lang="en-US" dirty="0" smtClean="0"/>
              <a:t>Even family:</a:t>
            </a:r>
          </a:p>
          <a:p>
            <a:pPr marL="400050" lvl="1" indent="0">
              <a:buNone/>
            </a:pPr>
            <a:r>
              <a:rPr lang="en-US" dirty="0" smtClean="0"/>
              <a:t>Then</a:t>
            </a:r>
            <a:r>
              <a:rPr lang="en-US" dirty="0"/>
              <a:t> Jesus’ mother and his brothers came. Standing outside, they sent word </a:t>
            </a:r>
            <a:r>
              <a:rPr lang="en-US" dirty="0" smtClean="0"/>
              <a:t>to him</a:t>
            </a:r>
            <a:r>
              <a:rPr lang="en-US" dirty="0"/>
              <a:t>, to summon him</a:t>
            </a:r>
            <a:r>
              <a:rPr lang="en-US" dirty="0" smtClean="0"/>
              <a:t>.</a:t>
            </a:r>
            <a:r>
              <a:rPr lang="en-US" dirty="0"/>
              <a:t> A crowd was sitting around him and they said to him</a:t>
            </a:r>
            <a:r>
              <a:rPr lang="en-US" dirty="0" smtClean="0"/>
              <a:t>, “Look, your</a:t>
            </a:r>
            <a:r>
              <a:rPr lang="en-US" dirty="0"/>
              <a:t> mother and your brothers are outside looking for you</a:t>
            </a:r>
            <a:r>
              <a:rPr lang="en-US" dirty="0" smtClean="0"/>
              <a:t>.”</a:t>
            </a:r>
            <a:r>
              <a:rPr lang="en-US" dirty="0"/>
              <a:t> </a:t>
            </a:r>
            <a:r>
              <a:rPr lang="en-US" dirty="0" smtClean="0"/>
              <a:t>He answered</a:t>
            </a:r>
            <a:r>
              <a:rPr lang="en-US" dirty="0"/>
              <a:t> </a:t>
            </a:r>
            <a:r>
              <a:rPr lang="en-US" dirty="0" smtClean="0"/>
              <a:t>them</a:t>
            </a:r>
            <a:r>
              <a:rPr lang="en-US" dirty="0"/>
              <a:t> and said, “Who are my mother and my brothers?” </a:t>
            </a:r>
            <a:r>
              <a:rPr lang="en-US" dirty="0" smtClean="0"/>
              <a:t>And</a:t>
            </a:r>
            <a:r>
              <a:rPr lang="en-US" dirty="0"/>
              <a:t> looking at those who were sitting around him in a circle, he said</a:t>
            </a:r>
            <a:r>
              <a:rPr lang="en-US" dirty="0" smtClean="0"/>
              <a:t>, “Here are</a:t>
            </a:r>
            <a:r>
              <a:rPr lang="en-US" dirty="0"/>
              <a:t> </a:t>
            </a:r>
            <a:r>
              <a:rPr lang="en-US" dirty="0" smtClean="0"/>
              <a:t>my</a:t>
            </a:r>
            <a:r>
              <a:rPr lang="en-US" dirty="0"/>
              <a:t> </a:t>
            </a:r>
            <a:r>
              <a:rPr lang="en-US" dirty="0" smtClean="0"/>
              <a:t>mother</a:t>
            </a:r>
            <a:r>
              <a:rPr lang="en-US" dirty="0"/>
              <a:t> </a:t>
            </a:r>
            <a:r>
              <a:rPr lang="en-US" dirty="0" smtClean="0"/>
              <a:t>and my</a:t>
            </a:r>
            <a:r>
              <a:rPr lang="en-US" dirty="0"/>
              <a:t> </a:t>
            </a:r>
            <a:r>
              <a:rPr lang="en-US" dirty="0" smtClean="0"/>
              <a:t>brothers!</a:t>
            </a:r>
            <a:r>
              <a:rPr lang="en-US" dirty="0"/>
              <a:t> For </a:t>
            </a:r>
            <a:r>
              <a:rPr lang="en-US" dirty="0" smtClean="0"/>
              <a:t>whoever does</a:t>
            </a:r>
            <a:r>
              <a:rPr lang="en-US" dirty="0"/>
              <a:t> the will of God is my brother and sister </a:t>
            </a:r>
            <a:r>
              <a:rPr lang="en-US" dirty="0" smtClean="0"/>
              <a:t>and mother” (Mark 3:31-35).</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4708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all who are called will come:</a:t>
            </a:r>
          </a:p>
          <a:p>
            <a:pPr marL="400050" lvl="1" indent="0">
              <a:buNone/>
            </a:pPr>
            <a:r>
              <a:rPr lang="en-US" dirty="0" smtClean="0"/>
              <a:t>As Jesus looked at him, he felt love for him and said, “You lack one thing. Go, sell</a:t>
            </a:r>
            <a:r>
              <a:rPr lang="en-US" dirty="0"/>
              <a:t> </a:t>
            </a:r>
            <a:r>
              <a:rPr lang="en-US" dirty="0" smtClean="0"/>
              <a:t>whatever you have and give the money to the poor, and you will have treasure in heaven. Then come, follow me.” But at this statement, the man looked sad and went away sorrowful, for he was very rich (Mark 10:21-22).</a:t>
            </a:r>
          </a:p>
          <a:p>
            <a:r>
              <a:rPr lang="en-US" dirty="0"/>
              <a:t>Not all who follow believe:</a:t>
            </a:r>
          </a:p>
          <a:p>
            <a:pPr marL="400050" lvl="1" indent="0">
              <a:buNone/>
            </a:pPr>
            <a:r>
              <a:rPr lang="en-US" dirty="0"/>
              <a:t>After this many of his disciples quit following him and did not accompany him any longer (John 6:66).</a:t>
            </a:r>
          </a:p>
          <a:p>
            <a:pPr marL="400050" lvl="1" indent="0">
              <a:buNone/>
            </a:pPr>
            <a:r>
              <a:rPr lang="en-US" dirty="0"/>
              <a:t>Then the other disciple, who had reached the tomb first, came in, and he saw and believed (John 20:8).</a:t>
            </a:r>
          </a:p>
          <a:p>
            <a:r>
              <a:rPr lang="en-US" dirty="0"/>
              <a:t>Some who follow may even betray:</a:t>
            </a:r>
          </a:p>
          <a:p>
            <a:pPr marL="400050" lvl="1" indent="0">
              <a:buNone/>
            </a:pPr>
            <a:r>
              <a:rPr lang="en-US" dirty="0"/>
              <a:t>Then Judas Iscariot, one of the twelve, went to the chief priests to betray Jesus into their hands. When they heard this, they were delighted and promised to give him money. So Judas began looking for an opportunity to betray him (Mark 14:10-11</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187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Reach</a:t>
            </a:r>
            <a:br>
              <a:rPr lang="en-US" dirty="0" smtClean="0"/>
            </a:br>
            <a:r>
              <a:rPr lang="en-US" dirty="0" smtClean="0"/>
              <a:t>Teach</a:t>
            </a:r>
            <a:br>
              <a:rPr lang="en-US" dirty="0" smtClean="0"/>
            </a:br>
            <a:r>
              <a:rPr lang="en-US" dirty="0" smtClean="0"/>
              <a:t>Multiply</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42771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each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Public proclamation of the Gospel</a:t>
            </a:r>
          </a:p>
          <a:p>
            <a:pPr lvl="1"/>
            <a:r>
              <a:rPr lang="en-US" dirty="0" smtClean="0"/>
              <a:t>Church Service, Revival Meeting, Evangelism Crusade</a:t>
            </a:r>
          </a:p>
          <a:p>
            <a:pPr lvl="1"/>
            <a:r>
              <a:rPr lang="en-US" dirty="0" smtClean="0"/>
              <a:t>One on One Discussions (think woman at the well)</a:t>
            </a:r>
          </a:p>
          <a:p>
            <a:r>
              <a:rPr lang="en-US" dirty="0" smtClean="0"/>
              <a:t>David Geisler and Norman Geisler, </a:t>
            </a:r>
            <a:r>
              <a:rPr lang="en-US" i="1" dirty="0" smtClean="0"/>
              <a:t>Conversational Evangelism: Connecting with People to Share Jesus, </a:t>
            </a:r>
            <a:r>
              <a:rPr lang="en-US" dirty="0" smtClean="0"/>
              <a:t>(Harvest House, 2014).</a:t>
            </a:r>
          </a:p>
          <a:p>
            <a:pPr lvl="1"/>
            <a:r>
              <a:rPr lang="en-US" dirty="0" smtClean="0"/>
              <a:t>Make Friends</a:t>
            </a:r>
          </a:p>
          <a:p>
            <a:pPr lvl="1"/>
            <a:r>
              <a:rPr lang="en-US" dirty="0" smtClean="0"/>
              <a:t>Have Conversations (steer toward spiritual)</a:t>
            </a:r>
          </a:p>
          <a:p>
            <a:pPr lvl="1"/>
            <a:r>
              <a:rPr lang="en-US" dirty="0" smtClean="0"/>
              <a:t>Listen Carefully</a:t>
            </a:r>
          </a:p>
          <a:p>
            <a:pPr lvl="1"/>
            <a:r>
              <a:rPr lang="en-US" dirty="0" smtClean="0"/>
              <a:t>Ask Probing Questions (highlight inconsistencies)</a:t>
            </a:r>
          </a:p>
          <a:p>
            <a:pPr lvl="1"/>
            <a:r>
              <a:rPr lang="en-US" dirty="0" smtClean="0"/>
              <a:t>Offer Alternatives</a:t>
            </a:r>
          </a:p>
          <a:p>
            <a:r>
              <a:rPr lang="en-US" dirty="0" smtClean="0"/>
              <a:t>Planting Seeds and </a:t>
            </a:r>
            <a:r>
              <a:rPr lang="en-US" dirty="0" smtClean="0"/>
              <a:t>Harvesting</a:t>
            </a:r>
          </a:p>
          <a:p>
            <a:r>
              <a:rPr lang="en-US" dirty="0" smtClean="0"/>
              <a:t>Calling them to become disciples</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5895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a:t>
            </a:r>
            <a:endParaRPr lang="en-US" dirty="0"/>
          </a:p>
        </p:txBody>
      </p:sp>
      <p:sp>
        <p:nvSpPr>
          <p:cNvPr id="3" name="Content Placeholder 2"/>
          <p:cNvSpPr>
            <a:spLocks noGrp="1"/>
          </p:cNvSpPr>
          <p:nvPr>
            <p:ph idx="1"/>
          </p:nvPr>
        </p:nvSpPr>
        <p:spPr/>
        <p:txBody>
          <a:bodyPr/>
          <a:lstStyle/>
          <a:p>
            <a:r>
              <a:rPr lang="en-US" dirty="0" smtClean="0"/>
              <a:t>Wisdom (skills in life) </a:t>
            </a:r>
            <a:r>
              <a:rPr lang="mr-IN" dirty="0" smtClean="0"/>
              <a:t>–</a:t>
            </a:r>
            <a:r>
              <a:rPr lang="en-US" dirty="0" smtClean="0"/>
              <a:t> Bible and Behavior</a:t>
            </a:r>
          </a:p>
          <a:p>
            <a:pPr lvl="1"/>
            <a:r>
              <a:rPr lang="en-US" dirty="0" smtClean="0"/>
              <a:t>“</a:t>
            </a:r>
            <a:r>
              <a:rPr lang="en-US" dirty="0"/>
              <a:t>teaching them to obey everything I have commanded </a:t>
            </a:r>
            <a:r>
              <a:rPr lang="en-US" dirty="0" smtClean="0"/>
              <a:t>you” (Matt 28:20)</a:t>
            </a:r>
          </a:p>
          <a:p>
            <a:pPr lvl="1"/>
            <a:r>
              <a:rPr lang="en-US" dirty="0" smtClean="0"/>
              <a:t>Greatest commandment (Matt 22:36-40; cf. Rom 13:8-10)</a:t>
            </a:r>
          </a:p>
          <a:p>
            <a:r>
              <a:rPr lang="en-US" dirty="0" smtClean="0"/>
              <a:t>Study, Apply then Teach</a:t>
            </a:r>
          </a:p>
          <a:p>
            <a:pPr marL="400050" lvl="1" indent="0">
              <a:buNone/>
            </a:pPr>
            <a:r>
              <a:rPr lang="en-US" dirty="0" smtClean="0"/>
              <a:t>Now </a:t>
            </a:r>
            <a:r>
              <a:rPr lang="en-US" dirty="0"/>
              <a:t>Ezra had dedicated himself to the study of the law of the </a:t>
            </a:r>
            <a:r>
              <a:rPr lang="en-US" cap="small" dirty="0"/>
              <a:t>Lord</a:t>
            </a:r>
            <a:r>
              <a:rPr lang="en-US" dirty="0"/>
              <a:t>, to its observance, and to teaching its statutes and judgments in </a:t>
            </a:r>
            <a:r>
              <a:rPr lang="en-US" dirty="0" smtClean="0"/>
              <a:t>Israel (Ezra 7:10).</a:t>
            </a:r>
          </a:p>
          <a:p>
            <a:r>
              <a:rPr lang="en-US" dirty="0" smtClean="0"/>
              <a:t>Study breaks down into Observation, Interpretation and Correlation</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55929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7000" y="0"/>
            <a:ext cx="6858000"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1896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idx="1"/>
          </p:nvPr>
        </p:nvSpPr>
        <p:spPr/>
        <p:txBody>
          <a:bodyPr/>
          <a:lstStyle/>
          <a:p>
            <a:r>
              <a:rPr lang="en-US" dirty="0" smtClean="0"/>
              <a:t>Active Reading</a:t>
            </a:r>
          </a:p>
          <a:p>
            <a:r>
              <a:rPr lang="en-US" dirty="0" smtClean="0"/>
              <a:t>Mortimer Adler, </a:t>
            </a:r>
            <a:r>
              <a:rPr lang="en-US" i="1" dirty="0" smtClean="0"/>
              <a:t>How to Read a Book: The Classic Guide to Intelligent Reading, </a:t>
            </a:r>
            <a:r>
              <a:rPr lang="en-US" dirty="0" smtClean="0"/>
              <a:t>(Touchstone, 1972).</a:t>
            </a:r>
          </a:p>
          <a:p>
            <a:r>
              <a:rPr lang="en-US" dirty="0" smtClean="0"/>
              <a:t>Many Different Questions</a:t>
            </a:r>
          </a:p>
          <a:p>
            <a:pPr lvl="1"/>
            <a:r>
              <a:rPr lang="en-US" dirty="0" smtClean="0"/>
              <a:t>Who? What? Where? Why? When? Wherefore?</a:t>
            </a:r>
          </a:p>
          <a:p>
            <a:pPr lvl="1"/>
            <a:r>
              <a:rPr lang="en-US" dirty="0" smtClean="0"/>
              <a:t>Genre, Structure, Primary Themes</a:t>
            </a:r>
          </a:p>
          <a:p>
            <a:pPr lvl="1"/>
            <a:r>
              <a:rPr lang="en-US" dirty="0" smtClean="0"/>
              <a:t>Setting, Character, Plot</a:t>
            </a:r>
          </a:p>
          <a:p>
            <a:pPr lvl="1"/>
            <a:r>
              <a:rPr lang="en-US" dirty="0" smtClean="0"/>
              <a:t>Metaphor, Imagery, Emotion</a:t>
            </a:r>
          </a:p>
          <a:p>
            <a:pPr lvl="1"/>
            <a:r>
              <a:rPr lang="en-US" dirty="0" smtClean="0"/>
              <a:t>Argument</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3572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9750" y="0"/>
            <a:ext cx="8572500"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502680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p:txBody>
          <a:bodyPr>
            <a:normAutofit lnSpcReduction="10000"/>
          </a:bodyPr>
          <a:lstStyle/>
          <a:p>
            <a:r>
              <a:rPr lang="en-US" dirty="0" smtClean="0"/>
              <a:t>Trying to answer the question:</a:t>
            </a:r>
          </a:p>
          <a:p>
            <a:pPr marL="457200" lvl="1" indent="0">
              <a:buNone/>
            </a:pPr>
            <a:r>
              <a:rPr lang="en-US" dirty="0" smtClean="0"/>
              <a:t>What was the author trying to accomplish with his audience?</a:t>
            </a:r>
          </a:p>
          <a:p>
            <a:r>
              <a:rPr lang="en-US" dirty="0" smtClean="0"/>
              <a:t>We can’t ask the author and he does not always clearly tell us</a:t>
            </a:r>
          </a:p>
          <a:p>
            <a:r>
              <a:rPr lang="en-US" dirty="0" smtClean="0"/>
              <a:t>We must depend on the clues in the text</a:t>
            </a:r>
          </a:p>
          <a:p>
            <a:pPr lvl="1"/>
            <a:r>
              <a:rPr lang="en-US" dirty="0" smtClean="0"/>
              <a:t>Who was the author?</a:t>
            </a:r>
          </a:p>
          <a:p>
            <a:pPr lvl="1"/>
            <a:r>
              <a:rPr lang="en-US" dirty="0" smtClean="0"/>
              <a:t>Who was the audience?</a:t>
            </a:r>
          </a:p>
          <a:p>
            <a:pPr lvl="1"/>
            <a:r>
              <a:rPr lang="en-US" dirty="0" smtClean="0"/>
              <a:t>What do we know of the situation?</a:t>
            </a:r>
          </a:p>
          <a:p>
            <a:pPr lvl="1"/>
            <a:r>
              <a:rPr lang="en-US" dirty="0" smtClean="0"/>
              <a:t>What genre did he choose?</a:t>
            </a:r>
          </a:p>
          <a:p>
            <a:pPr lvl="1"/>
            <a:r>
              <a:rPr lang="en-US" dirty="0" smtClean="0"/>
              <a:t>How did he structure the book?</a:t>
            </a:r>
          </a:p>
          <a:p>
            <a:pPr lvl="1"/>
            <a:r>
              <a:rPr lang="en-US" dirty="0" smtClean="0"/>
              <a:t>How do the pieces interrelate?</a:t>
            </a:r>
          </a:p>
          <a:p>
            <a:r>
              <a:rPr lang="en-US" dirty="0" smtClean="0"/>
              <a:t>Hermeneutical Spiral</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1040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p:txBody>
          <a:bodyPr/>
          <a:lstStyle/>
          <a:p>
            <a:r>
              <a:rPr lang="en-US" dirty="0" smtClean="0"/>
              <a:t>How was this text interpreted through time?</a:t>
            </a:r>
          </a:p>
          <a:p>
            <a:pPr lvl="1"/>
            <a:r>
              <a:rPr lang="en-US" dirty="0" smtClean="0"/>
              <a:t>We are entering into a long-running conversation.</a:t>
            </a:r>
          </a:p>
          <a:p>
            <a:pPr lvl="1"/>
            <a:r>
              <a:rPr lang="en-US" dirty="0" smtClean="0"/>
              <a:t>Many theories have been tested, applied and accepted/rejected.</a:t>
            </a:r>
          </a:p>
          <a:p>
            <a:r>
              <a:rPr lang="en-US" dirty="0" smtClean="0"/>
              <a:t>Use elsewhere in the Bible (same book, same author, Canon)</a:t>
            </a:r>
          </a:p>
          <a:p>
            <a:r>
              <a:rPr lang="en-US" dirty="0" smtClean="0"/>
              <a:t>Early Church Fathers</a:t>
            </a:r>
          </a:p>
          <a:p>
            <a:r>
              <a:rPr lang="en-US" dirty="0" smtClean="0"/>
              <a:t>Commentators and Theologians</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554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What is the significance for a modern audience?</a:t>
            </a:r>
          </a:p>
          <a:p>
            <a:r>
              <a:rPr lang="en-US" dirty="0" smtClean="0"/>
              <a:t>We should do whatever the author was trying to get his audience to do—at least to the extent that we overlap with the original audience</a:t>
            </a:r>
          </a:p>
          <a:p>
            <a:r>
              <a:rPr lang="en-US" dirty="0" smtClean="0"/>
              <a:t>General Principles</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2985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Multiply</a:t>
            </a:r>
            <a:endParaRPr lang="en-US" dirty="0"/>
          </a:p>
        </p:txBody>
      </p:sp>
      <p:sp>
        <p:nvSpPr>
          <p:cNvPr id="3" name="Content Placeholder 2"/>
          <p:cNvSpPr>
            <a:spLocks noGrp="1"/>
          </p:cNvSpPr>
          <p:nvPr>
            <p:ph idx="1"/>
          </p:nvPr>
        </p:nvSpPr>
        <p:spPr/>
        <p:txBody>
          <a:bodyPr/>
          <a:lstStyle/>
          <a:p>
            <a:r>
              <a:rPr lang="en-US" dirty="0" smtClean="0"/>
              <a:t>Replicate Oneself</a:t>
            </a:r>
          </a:p>
          <a:p>
            <a:r>
              <a:rPr lang="en-US" dirty="0" smtClean="0"/>
              <a:t>Encourage and Support Disciples to Make More Disciples</a:t>
            </a:r>
          </a:p>
          <a:p>
            <a:pPr lvl="1"/>
            <a:r>
              <a:rPr lang="en-US" dirty="0" smtClean="0"/>
              <a:t>We now become a resource for our disciples that they can come to with questions, problems, etc.</a:t>
            </a:r>
          </a:p>
          <a:p>
            <a:pPr lvl="1"/>
            <a:r>
              <a:rPr lang="en-US" dirty="0" smtClean="0"/>
              <a:t>Plan to be replaced in every ministry</a:t>
            </a:r>
          </a:p>
          <a:p>
            <a:pPr lvl="1"/>
            <a:r>
              <a:rPr lang="en-US" dirty="0" smtClean="0"/>
              <a:t>Must teach how to study, apply and teach!</a:t>
            </a:r>
          </a:p>
          <a:p>
            <a:r>
              <a:rPr lang="en-US" dirty="0" smtClean="0"/>
              <a:t>Apostle = Sent One</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7054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Commission</a:t>
            </a:r>
            <a:endParaRPr lang="en-US" dirty="0"/>
          </a:p>
        </p:txBody>
      </p:sp>
      <p:sp>
        <p:nvSpPr>
          <p:cNvPr id="3" name="Content Placeholder 2"/>
          <p:cNvSpPr>
            <a:spLocks noGrp="1"/>
          </p:cNvSpPr>
          <p:nvPr>
            <p:ph idx="1"/>
          </p:nvPr>
        </p:nvSpPr>
        <p:spPr/>
        <p:txBody>
          <a:bodyPr/>
          <a:lstStyle/>
          <a:p>
            <a:pPr marL="0" indent="0">
              <a:buNone/>
            </a:pPr>
            <a:r>
              <a:rPr lang="en-US" dirty="0" smtClean="0"/>
              <a:t>Then </a:t>
            </a:r>
            <a:r>
              <a:rPr lang="en-US" dirty="0"/>
              <a:t>Jesus came up and said to them, “All authority in heaven and on earth has been given to me</a:t>
            </a:r>
            <a:r>
              <a:rPr lang="en-US" dirty="0" smtClean="0"/>
              <a:t>.</a:t>
            </a:r>
            <a:r>
              <a:rPr lang="en-US" b="1" baseline="30000" dirty="0"/>
              <a:t> </a:t>
            </a:r>
            <a:r>
              <a:rPr lang="en-US" dirty="0"/>
              <a:t>Therefore go and make disciples of all nations, baptizing them in the name of the Father and the Son and the Holy Spirit</a:t>
            </a:r>
            <a:r>
              <a:rPr lang="en-US" dirty="0" smtClean="0"/>
              <a:t>,</a:t>
            </a:r>
            <a:r>
              <a:rPr lang="en-US" b="1" baseline="30000" dirty="0"/>
              <a:t> </a:t>
            </a:r>
            <a:r>
              <a:rPr lang="en-US" dirty="0"/>
              <a:t>teaching them to obey everything I have commanded you. And remember, I am with you always, to the end of the </a:t>
            </a:r>
            <a:r>
              <a:rPr lang="en-US" dirty="0" smtClean="0"/>
              <a:t>age”</a:t>
            </a:r>
            <a:endParaRPr lang="en-US" dirty="0"/>
          </a:p>
          <a:p>
            <a:pPr marL="0" indent="0">
              <a:buNone/>
            </a:pPr>
            <a:r>
              <a:rPr lang="en-US" dirty="0" smtClean="0"/>
              <a:t>(Matt 28:18-20).</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41145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Commission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4555037"/>
              </p:ext>
            </p:extLst>
          </p:nvPr>
        </p:nvGraphicFramePr>
        <p:xfrm>
          <a:off x="535592" y="2042910"/>
          <a:ext cx="9625759" cy="3545840"/>
        </p:xfrm>
        <a:graphic>
          <a:graphicData uri="http://schemas.openxmlformats.org/drawingml/2006/table">
            <a:tbl>
              <a:tblPr firstRow="1" bandRow="1">
                <a:tableStyleId>{5C22544A-7EE6-4342-B048-85BDC9FD1C3A}</a:tableStyleId>
              </a:tblPr>
              <a:tblGrid>
                <a:gridCol w="1667294"/>
                <a:gridCol w="1185510"/>
                <a:gridCol w="2858517"/>
                <a:gridCol w="1970979"/>
                <a:gridCol w="1943459"/>
              </a:tblGrid>
              <a:tr h="370840">
                <a:tc>
                  <a:txBody>
                    <a:bodyPr/>
                    <a:lstStyle/>
                    <a:p>
                      <a:r>
                        <a:rPr lang="en-US" sz="1600" dirty="0" smtClean="0"/>
                        <a:t>Scripture</a:t>
                      </a:r>
                      <a:endParaRPr lang="en-US" sz="1600" dirty="0"/>
                    </a:p>
                  </a:txBody>
                  <a:tcPr/>
                </a:tc>
                <a:tc>
                  <a:txBody>
                    <a:bodyPr/>
                    <a:lstStyle/>
                    <a:p>
                      <a:r>
                        <a:rPr lang="en-US" sz="1600" dirty="0" smtClean="0"/>
                        <a:t>Who</a:t>
                      </a:r>
                      <a:endParaRPr lang="en-US" sz="1600" dirty="0"/>
                    </a:p>
                  </a:txBody>
                  <a:tcPr/>
                </a:tc>
                <a:tc>
                  <a:txBody>
                    <a:bodyPr/>
                    <a:lstStyle/>
                    <a:p>
                      <a:r>
                        <a:rPr lang="en-US" sz="1600" dirty="0" smtClean="0"/>
                        <a:t>What</a:t>
                      </a:r>
                      <a:endParaRPr lang="en-US" sz="1600" dirty="0"/>
                    </a:p>
                  </a:txBody>
                  <a:tcPr/>
                </a:tc>
                <a:tc>
                  <a:txBody>
                    <a:bodyPr/>
                    <a:lstStyle/>
                    <a:p>
                      <a:r>
                        <a:rPr lang="en-US" sz="1600" dirty="0" smtClean="0"/>
                        <a:t>To Whom</a:t>
                      </a:r>
                      <a:endParaRPr lang="en-US" sz="1600" dirty="0"/>
                    </a:p>
                  </a:txBody>
                  <a:tcPr/>
                </a:tc>
                <a:tc>
                  <a:txBody>
                    <a:bodyPr/>
                    <a:lstStyle/>
                    <a:p>
                      <a:r>
                        <a:rPr lang="en-US" sz="1600" dirty="0" smtClean="0"/>
                        <a:t>How</a:t>
                      </a:r>
                      <a:endParaRPr lang="en-US" sz="1600" dirty="0"/>
                    </a:p>
                  </a:txBody>
                  <a:tcPr/>
                </a:tc>
              </a:tr>
              <a:tr h="370840">
                <a:tc>
                  <a:txBody>
                    <a:bodyPr/>
                    <a:lstStyle/>
                    <a:p>
                      <a:r>
                        <a:rPr lang="en-US" sz="1600" dirty="0" smtClean="0"/>
                        <a:t>Matt 28:19-20</a:t>
                      </a:r>
                      <a:endParaRPr lang="en-US" sz="1600" dirty="0"/>
                    </a:p>
                  </a:txBody>
                  <a:tcPr/>
                </a:tc>
                <a:tc>
                  <a:txBody>
                    <a:bodyPr/>
                    <a:lstStyle/>
                    <a:p>
                      <a:r>
                        <a:rPr lang="en-US" sz="1600" dirty="0" smtClean="0"/>
                        <a:t>Disciples</a:t>
                      </a:r>
                      <a:endParaRPr lang="en-US" sz="1600" dirty="0"/>
                    </a:p>
                  </a:txBody>
                  <a:tcPr/>
                </a:tc>
                <a:tc>
                  <a:txBody>
                    <a:bodyPr/>
                    <a:lstStyle/>
                    <a:p>
                      <a:r>
                        <a:rPr lang="en-US" sz="1600" dirty="0" smtClean="0"/>
                        <a:t>Go make disciples</a:t>
                      </a:r>
                      <a:endParaRPr lang="en-US" sz="1600" dirty="0"/>
                    </a:p>
                  </a:txBody>
                  <a:tcPr/>
                </a:tc>
                <a:tc>
                  <a:txBody>
                    <a:bodyPr/>
                    <a:lstStyle/>
                    <a:p>
                      <a:r>
                        <a:rPr lang="en-US" sz="1600" dirty="0" smtClean="0"/>
                        <a:t>All nations</a:t>
                      </a:r>
                      <a:endParaRPr lang="en-US" sz="1600" dirty="0"/>
                    </a:p>
                  </a:txBody>
                  <a:tcPr/>
                </a:tc>
                <a:tc>
                  <a:txBody>
                    <a:bodyPr/>
                    <a:lstStyle/>
                    <a:p>
                      <a:r>
                        <a:rPr lang="en-US" sz="1600" dirty="0" smtClean="0"/>
                        <a:t>Baptizing and Teaching</a:t>
                      </a:r>
                      <a:endParaRPr lang="en-US" sz="1600" dirty="0"/>
                    </a:p>
                  </a:txBody>
                  <a:tcPr/>
                </a:tc>
              </a:tr>
              <a:tr h="370840">
                <a:tc>
                  <a:txBody>
                    <a:bodyPr/>
                    <a:lstStyle/>
                    <a:p>
                      <a:r>
                        <a:rPr lang="en-US" sz="1600" dirty="0" smtClean="0"/>
                        <a:t>Mark 16:15</a:t>
                      </a:r>
                      <a:endParaRPr lang="en-US" sz="1600" dirty="0"/>
                    </a:p>
                  </a:txBody>
                  <a:tcPr/>
                </a:tc>
                <a:tc>
                  <a:txBody>
                    <a:bodyPr/>
                    <a:lstStyle/>
                    <a:p>
                      <a:r>
                        <a:rPr lang="en-US" sz="1600" dirty="0" smtClean="0"/>
                        <a:t>Disciples</a:t>
                      </a:r>
                      <a:endParaRPr lang="en-US" sz="1600" dirty="0"/>
                    </a:p>
                  </a:txBody>
                  <a:tcPr/>
                </a:tc>
                <a:tc>
                  <a:txBody>
                    <a:bodyPr/>
                    <a:lstStyle/>
                    <a:p>
                      <a:r>
                        <a:rPr lang="en-US" sz="1600" dirty="0" smtClean="0"/>
                        <a:t>Go preach good news</a:t>
                      </a:r>
                      <a:endParaRPr lang="en-US" sz="1600" dirty="0"/>
                    </a:p>
                  </a:txBody>
                  <a:tcPr/>
                </a:tc>
                <a:tc>
                  <a:txBody>
                    <a:bodyPr/>
                    <a:lstStyle/>
                    <a:p>
                      <a:r>
                        <a:rPr lang="en-US" sz="1600" dirty="0" smtClean="0"/>
                        <a:t>All creation</a:t>
                      </a:r>
                      <a:endParaRPr lang="en-US" sz="1600" dirty="0"/>
                    </a:p>
                  </a:txBody>
                  <a:tcPr/>
                </a:tc>
                <a:tc>
                  <a:txBody>
                    <a:bodyPr/>
                    <a:lstStyle/>
                    <a:p>
                      <a:endParaRPr lang="en-US" sz="1600" dirty="0"/>
                    </a:p>
                  </a:txBody>
                  <a:tcPr/>
                </a:tc>
              </a:tr>
              <a:tr h="370840">
                <a:tc>
                  <a:txBody>
                    <a:bodyPr/>
                    <a:lstStyle/>
                    <a:p>
                      <a:r>
                        <a:rPr lang="en-US" sz="1600" dirty="0" smtClean="0"/>
                        <a:t>Luke 24:46-49</a:t>
                      </a:r>
                      <a:endParaRPr lang="en-US" sz="1600" dirty="0"/>
                    </a:p>
                  </a:txBody>
                  <a:tcPr/>
                </a:tc>
                <a:tc>
                  <a:txBody>
                    <a:bodyPr/>
                    <a:lstStyle/>
                    <a:p>
                      <a:r>
                        <a:rPr lang="en-US" sz="1600" dirty="0" smtClean="0"/>
                        <a:t>Disciples</a:t>
                      </a:r>
                      <a:endParaRPr lang="en-US" sz="1600" dirty="0"/>
                    </a:p>
                  </a:txBody>
                  <a:tcPr/>
                </a:tc>
                <a:tc>
                  <a:txBody>
                    <a:bodyPr/>
                    <a:lstStyle/>
                    <a:p>
                      <a:r>
                        <a:rPr lang="en-US" sz="1600" dirty="0" smtClean="0"/>
                        <a:t>Be Witnesses</a:t>
                      </a:r>
                      <a:endParaRPr lang="en-US" sz="1600" dirty="0"/>
                    </a:p>
                  </a:txBody>
                  <a:tcPr/>
                </a:tc>
                <a:tc>
                  <a:txBody>
                    <a:bodyPr/>
                    <a:lstStyle/>
                    <a:p>
                      <a:r>
                        <a:rPr lang="en-US" sz="1600" dirty="0" smtClean="0"/>
                        <a:t>All nations, beginning in Jerusalem</a:t>
                      </a:r>
                      <a:endParaRPr lang="en-US" sz="1600" dirty="0"/>
                    </a:p>
                  </a:txBody>
                  <a:tcPr/>
                </a:tc>
                <a:tc>
                  <a:txBody>
                    <a:bodyPr/>
                    <a:lstStyle/>
                    <a:p>
                      <a:r>
                        <a:rPr lang="en-US" sz="1600" dirty="0" smtClean="0"/>
                        <a:t>Preaching repentance and forgiveness</a:t>
                      </a:r>
                      <a:r>
                        <a:rPr lang="en-US" sz="1600" baseline="0" dirty="0" smtClean="0"/>
                        <a:t> of sins</a:t>
                      </a:r>
                      <a:endParaRPr lang="en-US" sz="1600" dirty="0"/>
                    </a:p>
                  </a:txBody>
                  <a:tcPr/>
                </a:tc>
              </a:tr>
              <a:tr h="370840">
                <a:tc>
                  <a:txBody>
                    <a:bodyPr/>
                    <a:lstStyle/>
                    <a:p>
                      <a:r>
                        <a:rPr lang="en-US" sz="1600" dirty="0" smtClean="0"/>
                        <a:t>John</a:t>
                      </a:r>
                      <a:r>
                        <a:rPr lang="en-US" sz="1600" baseline="0" dirty="0" smtClean="0"/>
                        <a:t> 14–17</a:t>
                      </a:r>
                      <a:endParaRPr lang="en-US" sz="1600" dirty="0"/>
                    </a:p>
                  </a:txBody>
                  <a:tcPr/>
                </a:tc>
                <a:tc>
                  <a:txBody>
                    <a:bodyPr/>
                    <a:lstStyle/>
                    <a:p>
                      <a:r>
                        <a:rPr lang="en-US" sz="1600" dirty="0" smtClean="0"/>
                        <a:t>Disciples</a:t>
                      </a:r>
                      <a:endParaRPr lang="en-US" sz="1600" dirty="0"/>
                    </a:p>
                  </a:txBody>
                  <a:tcPr/>
                </a:tc>
                <a:tc>
                  <a:txBody>
                    <a:bodyPr/>
                    <a:lstStyle/>
                    <a:p>
                      <a:r>
                        <a:rPr lang="en-US" sz="1600" dirty="0" smtClean="0"/>
                        <a:t>Bear fruit,</a:t>
                      </a:r>
                    </a:p>
                    <a:p>
                      <a:r>
                        <a:rPr lang="en-US" sz="1600" dirty="0" smtClean="0"/>
                        <a:t>Testify about me</a:t>
                      </a:r>
                      <a:endParaRPr lang="en-US" sz="1600" dirty="0"/>
                    </a:p>
                  </a:txBody>
                  <a:tcPr/>
                </a:tc>
                <a:tc>
                  <a:txBody>
                    <a:bodyPr/>
                    <a:lstStyle/>
                    <a:p>
                      <a:r>
                        <a:rPr lang="en-US" sz="1600" dirty="0" smtClean="0"/>
                        <a:t>The world</a:t>
                      </a:r>
                      <a:endParaRPr lang="en-US" sz="1600" dirty="0"/>
                    </a:p>
                  </a:txBody>
                  <a:tcPr/>
                </a:tc>
                <a:tc>
                  <a:txBody>
                    <a:bodyPr/>
                    <a:lstStyle/>
                    <a:p>
                      <a:r>
                        <a:rPr lang="en-US" sz="1600" dirty="0" smtClean="0"/>
                        <a:t>Love one another</a:t>
                      </a:r>
                      <a:endParaRPr lang="en-US" sz="1600" dirty="0"/>
                    </a:p>
                  </a:txBody>
                  <a:tcPr/>
                </a:tc>
              </a:tr>
              <a:tr h="370840">
                <a:tc>
                  <a:txBody>
                    <a:bodyPr/>
                    <a:lstStyle/>
                    <a:p>
                      <a:r>
                        <a:rPr lang="en-US" sz="1600" dirty="0" smtClean="0"/>
                        <a:t>Acts 1:8</a:t>
                      </a:r>
                      <a:endParaRPr lang="en-US" sz="1600" dirty="0"/>
                    </a:p>
                  </a:txBody>
                  <a:tcPr/>
                </a:tc>
                <a:tc>
                  <a:txBody>
                    <a:bodyPr/>
                    <a:lstStyle/>
                    <a:p>
                      <a:r>
                        <a:rPr lang="en-US" sz="1600" dirty="0" smtClean="0"/>
                        <a:t>Disciples</a:t>
                      </a:r>
                      <a:endParaRPr lang="en-US" sz="1600" dirty="0"/>
                    </a:p>
                  </a:txBody>
                  <a:tcPr/>
                </a:tc>
                <a:tc>
                  <a:txBody>
                    <a:bodyPr/>
                    <a:lstStyle/>
                    <a:p>
                      <a:r>
                        <a:rPr lang="en-US" sz="1600" dirty="0" smtClean="0"/>
                        <a:t>Be my witnesses</a:t>
                      </a:r>
                      <a:endParaRPr lang="en-US" sz="1600" dirty="0"/>
                    </a:p>
                  </a:txBody>
                  <a:tcPr/>
                </a:tc>
                <a:tc>
                  <a:txBody>
                    <a:bodyPr/>
                    <a:lstStyle/>
                    <a:p>
                      <a:r>
                        <a:rPr lang="en-US" sz="1600" dirty="0" smtClean="0"/>
                        <a:t>Jerusalem,</a:t>
                      </a:r>
                      <a:r>
                        <a:rPr lang="en-US" sz="1600" baseline="0" dirty="0" smtClean="0"/>
                        <a:t> Judea, Samaria, ends of the earth</a:t>
                      </a:r>
                      <a:endParaRPr lang="en-US" sz="1600" dirty="0"/>
                    </a:p>
                  </a:txBody>
                  <a:tcPr/>
                </a:tc>
                <a:tc>
                  <a:txBody>
                    <a:bodyPr/>
                    <a:lstStyle/>
                    <a:p>
                      <a:r>
                        <a:rPr lang="en-US" sz="1600" dirty="0" smtClean="0"/>
                        <a:t>With power</a:t>
                      </a:r>
                      <a:endParaRPr lang="en-US" sz="1600" dirty="0"/>
                    </a:p>
                  </a:txBody>
                  <a:tcPr/>
                </a:tc>
              </a:tr>
            </a:tbl>
          </a:graphicData>
        </a:graphic>
      </p:graphicFrame>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81117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Jesus’s Example</a:t>
            </a:r>
            <a:endParaRPr lang="en-US" dirty="0"/>
          </a:p>
        </p:txBody>
      </p:sp>
      <p:sp>
        <p:nvSpPr>
          <p:cNvPr id="3" name="Content Placeholder 2"/>
          <p:cNvSpPr>
            <a:spLocks noGrp="1"/>
          </p:cNvSpPr>
          <p:nvPr>
            <p:ph idx="1"/>
          </p:nvPr>
        </p:nvSpPr>
        <p:spPr/>
        <p:txBody>
          <a:bodyPr>
            <a:normAutofit/>
          </a:bodyPr>
          <a:lstStyle/>
          <a:p>
            <a:r>
              <a:rPr lang="en-US" dirty="0" smtClean="0"/>
              <a:t>Preach:</a:t>
            </a:r>
          </a:p>
          <a:p>
            <a:pPr marL="400050" lvl="1" indent="0">
              <a:buNone/>
            </a:pPr>
            <a:r>
              <a:rPr lang="en-US" dirty="0" smtClean="0"/>
              <a:t>Now</a:t>
            </a:r>
            <a:r>
              <a:rPr lang="en-US" dirty="0"/>
              <a:t> after John was imprisoned, Jesus went into Galilee and proclaimed the gospel of God.  He said, “The time is fulfilled and the kingdom of God is near. Repent and believe the gospel!” </a:t>
            </a:r>
            <a:r>
              <a:rPr lang="en-US" dirty="0" smtClean="0"/>
              <a:t>(Mark 1:14-15)</a:t>
            </a:r>
          </a:p>
          <a:p>
            <a:r>
              <a:rPr lang="en-US" dirty="0" smtClean="0"/>
              <a:t>Call disciples:</a:t>
            </a:r>
          </a:p>
          <a:p>
            <a:pPr marL="400050" lvl="1" indent="0">
              <a:buNone/>
            </a:pPr>
            <a:r>
              <a:rPr lang="en-US" dirty="0" smtClean="0"/>
              <a:t>As</a:t>
            </a:r>
            <a:r>
              <a:rPr lang="en-US" dirty="0"/>
              <a:t> he went along the Sea of Galilee, he </a:t>
            </a:r>
            <a:r>
              <a:rPr lang="en-US" dirty="0" smtClean="0"/>
              <a:t>saw Simon</a:t>
            </a:r>
            <a:r>
              <a:rPr lang="en-US" dirty="0"/>
              <a:t> </a:t>
            </a:r>
            <a:r>
              <a:rPr lang="en-US" dirty="0" smtClean="0"/>
              <a:t>and</a:t>
            </a:r>
            <a:r>
              <a:rPr lang="en-US" dirty="0"/>
              <a:t> </a:t>
            </a:r>
            <a:r>
              <a:rPr lang="en-US" dirty="0" smtClean="0"/>
              <a:t>Andrew, Simon’s</a:t>
            </a:r>
            <a:r>
              <a:rPr lang="en-US" dirty="0"/>
              <a:t> </a:t>
            </a:r>
            <a:r>
              <a:rPr lang="en-US" dirty="0" smtClean="0"/>
              <a:t>brother</a:t>
            </a:r>
            <a:r>
              <a:rPr lang="en-US" dirty="0"/>
              <a:t>, casting a net into the sea (for they </a:t>
            </a:r>
            <a:r>
              <a:rPr lang="en-US" dirty="0" smtClean="0"/>
              <a:t>were fishermen</a:t>
            </a:r>
            <a:r>
              <a:rPr lang="en-US" dirty="0"/>
              <a:t>).  Jesus said to them, “Follow me, and I will turn you into fishers of people.”  They left their </a:t>
            </a:r>
            <a:r>
              <a:rPr lang="en-US" dirty="0" smtClean="0"/>
              <a:t>nets immediately</a:t>
            </a:r>
            <a:r>
              <a:rPr lang="en-US" dirty="0"/>
              <a:t> and followed him.  Going on a little farther, he </a:t>
            </a:r>
            <a:r>
              <a:rPr lang="en-US" dirty="0" smtClean="0"/>
              <a:t>saw James,</a:t>
            </a:r>
            <a:r>
              <a:rPr lang="en-US" dirty="0"/>
              <a:t> </a:t>
            </a:r>
            <a:r>
              <a:rPr lang="en-US" dirty="0" smtClean="0"/>
              <a:t>the </a:t>
            </a:r>
            <a:r>
              <a:rPr lang="en-US" dirty="0"/>
              <a:t>son of Zebedee, and John his brother in their </a:t>
            </a:r>
            <a:r>
              <a:rPr lang="en-US" dirty="0" smtClean="0"/>
              <a:t>boat mending</a:t>
            </a:r>
            <a:r>
              <a:rPr lang="en-US" dirty="0"/>
              <a:t> </a:t>
            </a:r>
            <a:r>
              <a:rPr lang="en-US" dirty="0" smtClean="0"/>
              <a:t>nets</a:t>
            </a:r>
            <a:r>
              <a:rPr lang="en-US" dirty="0"/>
              <a:t>.  Immediately he called them, and they left their father </a:t>
            </a:r>
            <a:r>
              <a:rPr lang="en-US" dirty="0" smtClean="0"/>
              <a:t>Zebedee in</a:t>
            </a:r>
            <a:r>
              <a:rPr lang="en-US" dirty="0"/>
              <a:t> the boat with the hired men and followed </a:t>
            </a:r>
            <a:r>
              <a:rPr lang="en-US" dirty="0" smtClean="0"/>
              <a:t>him (Mark 1:16-20).</a:t>
            </a:r>
            <a:endParaRPr lang="en-US" dirty="0"/>
          </a:p>
        </p:txBody>
      </p:sp>
      <p:sp>
        <p:nvSpPr>
          <p:cNvPr id="4" name="Footer Placeholder 3"/>
          <p:cNvSpPr>
            <a:spLocks noGrp="1"/>
          </p:cNvSpPr>
          <p:nvPr>
            <p:ph type="ftr" sz="quarter" idx="11"/>
          </p:nvPr>
        </p:nvSpPr>
        <p:spPr>
          <a:xfrm rot="5400000">
            <a:off x="8902934" y="3244752"/>
            <a:ext cx="3859795" cy="304801"/>
          </a:xfrm>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5393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Jesus’s Example	</a:t>
            </a:r>
            <a:endParaRPr lang="en-US" dirty="0"/>
          </a:p>
        </p:txBody>
      </p:sp>
      <p:sp>
        <p:nvSpPr>
          <p:cNvPr id="3" name="Content Placeholder 2"/>
          <p:cNvSpPr>
            <a:spLocks noGrp="1"/>
          </p:cNvSpPr>
          <p:nvPr>
            <p:ph idx="1"/>
          </p:nvPr>
        </p:nvSpPr>
        <p:spPr/>
        <p:txBody>
          <a:bodyPr/>
          <a:lstStyle/>
          <a:p>
            <a:r>
              <a:rPr lang="en-US" dirty="0" smtClean="0"/>
              <a:t>Teach:</a:t>
            </a:r>
          </a:p>
          <a:p>
            <a:pPr marL="400050" lvl="1" indent="0">
              <a:buNone/>
            </a:pPr>
            <a:r>
              <a:rPr lang="en-US" dirty="0" smtClean="0"/>
              <a:t>Then</a:t>
            </a:r>
            <a:r>
              <a:rPr lang="en-US" dirty="0"/>
              <a:t> they went to Capernaum. When </a:t>
            </a:r>
            <a:r>
              <a:rPr lang="en-US" dirty="0" smtClean="0"/>
              <a:t>the Sabbath</a:t>
            </a:r>
            <a:r>
              <a:rPr lang="en-US" dirty="0"/>
              <a:t> </a:t>
            </a:r>
            <a:r>
              <a:rPr lang="en-US" dirty="0" smtClean="0"/>
              <a:t>came, Jesus</a:t>
            </a:r>
            <a:r>
              <a:rPr lang="en-US" dirty="0"/>
              <a:t> </a:t>
            </a:r>
            <a:r>
              <a:rPr lang="en-US" dirty="0" smtClean="0"/>
              <a:t>went</a:t>
            </a:r>
            <a:r>
              <a:rPr lang="en-US" dirty="0"/>
              <a:t> </a:t>
            </a:r>
            <a:r>
              <a:rPr lang="en-US" dirty="0" smtClean="0"/>
              <a:t>into</a:t>
            </a:r>
            <a:r>
              <a:rPr lang="en-US" dirty="0"/>
              <a:t> </a:t>
            </a:r>
            <a:r>
              <a:rPr lang="en-US" dirty="0" smtClean="0"/>
              <a:t>the </a:t>
            </a:r>
            <a:r>
              <a:rPr lang="en-US" dirty="0"/>
              <a:t>synagogue and began to teach.  The people there </a:t>
            </a:r>
            <a:r>
              <a:rPr lang="en-US" dirty="0" smtClean="0"/>
              <a:t>were amazed</a:t>
            </a:r>
            <a:r>
              <a:rPr lang="en-US" dirty="0"/>
              <a:t> </a:t>
            </a:r>
            <a:r>
              <a:rPr lang="en-US" dirty="0" smtClean="0"/>
              <a:t>by</a:t>
            </a:r>
            <a:r>
              <a:rPr lang="en-US" dirty="0"/>
              <a:t> </a:t>
            </a:r>
            <a:r>
              <a:rPr lang="en-US" dirty="0" smtClean="0"/>
              <a:t>his</a:t>
            </a:r>
            <a:r>
              <a:rPr lang="en-US" dirty="0"/>
              <a:t> </a:t>
            </a:r>
            <a:r>
              <a:rPr lang="en-US" dirty="0" smtClean="0"/>
              <a:t>teaching</a:t>
            </a:r>
            <a:r>
              <a:rPr lang="en-US" dirty="0"/>
              <a:t>, because he </a:t>
            </a:r>
            <a:r>
              <a:rPr lang="en-US" dirty="0" smtClean="0"/>
              <a:t>taught them</a:t>
            </a:r>
            <a:r>
              <a:rPr lang="en-US" dirty="0"/>
              <a:t> </a:t>
            </a:r>
            <a:r>
              <a:rPr lang="en-US" dirty="0" smtClean="0"/>
              <a:t>like</a:t>
            </a:r>
            <a:r>
              <a:rPr lang="en-US" dirty="0"/>
              <a:t> </a:t>
            </a:r>
            <a:r>
              <a:rPr lang="en-US" dirty="0" smtClean="0"/>
              <a:t>one </a:t>
            </a:r>
            <a:r>
              <a:rPr lang="en-US" dirty="0"/>
              <a:t>who </a:t>
            </a:r>
            <a:r>
              <a:rPr lang="en-US" dirty="0" smtClean="0"/>
              <a:t>had authority, not</a:t>
            </a:r>
            <a:r>
              <a:rPr lang="en-US" dirty="0"/>
              <a:t> </a:t>
            </a:r>
            <a:r>
              <a:rPr lang="en-US" dirty="0" smtClean="0"/>
              <a:t>like</a:t>
            </a:r>
            <a:r>
              <a:rPr lang="en-US" dirty="0"/>
              <a:t> </a:t>
            </a:r>
            <a:r>
              <a:rPr lang="en-US" dirty="0" smtClean="0"/>
              <a:t>the </a:t>
            </a:r>
            <a:r>
              <a:rPr lang="en-US" dirty="0"/>
              <a:t>experts in the </a:t>
            </a:r>
            <a:r>
              <a:rPr lang="en-US" dirty="0" smtClean="0"/>
              <a:t>law (Mark 1:21-22).</a:t>
            </a:r>
          </a:p>
          <a:p>
            <a:r>
              <a:rPr lang="en-US" dirty="0" smtClean="0"/>
              <a:t>Send:</a:t>
            </a:r>
          </a:p>
          <a:p>
            <a:pPr marL="400050" lvl="1" indent="0">
              <a:buNone/>
            </a:pPr>
            <a:r>
              <a:rPr lang="en-US" dirty="0" smtClean="0"/>
              <a:t>Now</a:t>
            </a:r>
            <a:r>
              <a:rPr lang="en-US" dirty="0"/>
              <a:t> Jesus went up the mountain and called </a:t>
            </a:r>
            <a:r>
              <a:rPr lang="en-US" dirty="0" smtClean="0"/>
              <a:t>for those</a:t>
            </a:r>
            <a:r>
              <a:rPr lang="en-US" dirty="0"/>
              <a:t> </a:t>
            </a:r>
            <a:r>
              <a:rPr lang="en-US" dirty="0" smtClean="0"/>
              <a:t>he</a:t>
            </a:r>
            <a:r>
              <a:rPr lang="en-US" dirty="0"/>
              <a:t> </a:t>
            </a:r>
            <a:r>
              <a:rPr lang="en-US" dirty="0" smtClean="0"/>
              <a:t>wanted, and</a:t>
            </a:r>
            <a:r>
              <a:rPr lang="en-US" dirty="0"/>
              <a:t> </a:t>
            </a:r>
            <a:r>
              <a:rPr lang="en-US" dirty="0" smtClean="0"/>
              <a:t>they came</a:t>
            </a:r>
            <a:r>
              <a:rPr lang="en-US" dirty="0"/>
              <a:t> to him.  He appointed twelve (whom he </a:t>
            </a:r>
            <a:r>
              <a:rPr lang="en-US" dirty="0" smtClean="0"/>
              <a:t>named apostles), so that they </a:t>
            </a:r>
            <a:r>
              <a:rPr lang="en-US" dirty="0"/>
              <a:t>would be with him and he could </a:t>
            </a:r>
            <a:r>
              <a:rPr lang="en-US" dirty="0" smtClean="0"/>
              <a:t>send them</a:t>
            </a:r>
            <a:r>
              <a:rPr lang="en-US" dirty="0"/>
              <a:t> </a:t>
            </a:r>
            <a:r>
              <a:rPr lang="en-US" dirty="0" smtClean="0"/>
              <a:t>to preach</a:t>
            </a:r>
            <a:r>
              <a:rPr lang="en-US" dirty="0"/>
              <a:t> and to have authority to cast out </a:t>
            </a:r>
            <a:r>
              <a:rPr lang="en-US" dirty="0" smtClean="0"/>
              <a:t>demons (Mark 3:13-15).</a:t>
            </a:r>
            <a:r>
              <a:rPr lang="en-US" dirty="0"/>
              <a:t> </a:t>
            </a:r>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18203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Commission</a:t>
            </a:r>
            <a:endParaRPr lang="en-US" dirty="0"/>
          </a:p>
        </p:txBody>
      </p:sp>
      <p:sp>
        <p:nvSpPr>
          <p:cNvPr id="3" name="Content Placeholder 2"/>
          <p:cNvSpPr>
            <a:spLocks noGrp="1"/>
          </p:cNvSpPr>
          <p:nvPr>
            <p:ph idx="1"/>
          </p:nvPr>
        </p:nvSpPr>
        <p:spPr/>
        <p:txBody>
          <a:bodyPr/>
          <a:lstStyle/>
          <a:p>
            <a:pPr marL="0" indent="0">
              <a:buNone/>
            </a:pPr>
            <a:r>
              <a:rPr lang="en-US" smtClean="0"/>
              <a:t>But </a:t>
            </a:r>
            <a:r>
              <a:rPr lang="en-US" dirty="0"/>
              <a:t>you will receive power when the Holy Spirit has come upon you, and you will be my witnesses in Jerusalem, and in all Judea and Samaria, and to the farthest parts of the earth.”</a:t>
            </a:r>
          </a:p>
          <a:p>
            <a:pPr marL="0" indent="0">
              <a:buNone/>
            </a:pPr>
            <a:r>
              <a:rPr lang="en-US" dirty="0" smtClean="0"/>
              <a:t>(Acts 1:8)</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87259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46714" y="0"/>
            <a:ext cx="4898571" cy="6858000"/>
          </a:xfrm>
          <a:prstGeom prst="rect">
            <a:avLst/>
          </a:prstGeom>
        </p:spPr>
      </p:pic>
      <p:sp>
        <p:nvSpPr>
          <p:cNvPr id="3" name="Footer Placeholder 2"/>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356479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a:t>
            </a:r>
            <a:endParaRPr lang="en-US" dirty="0"/>
          </a:p>
        </p:txBody>
      </p:sp>
      <p:sp>
        <p:nvSpPr>
          <p:cNvPr id="3" name="Content Placeholder 2"/>
          <p:cNvSpPr>
            <a:spLocks noGrp="1"/>
          </p:cNvSpPr>
          <p:nvPr>
            <p:ph idx="1"/>
          </p:nvPr>
        </p:nvSpPr>
        <p:spPr/>
        <p:txBody>
          <a:bodyPr>
            <a:normAutofit lnSpcReduction="10000"/>
          </a:bodyPr>
          <a:lstStyle/>
          <a:p>
            <a:r>
              <a:rPr lang="en-US" dirty="0" smtClean="0"/>
              <a:t>Preach</a:t>
            </a:r>
          </a:p>
          <a:p>
            <a:pPr marL="400050" lvl="1" indent="0">
              <a:buNone/>
            </a:pPr>
            <a:r>
              <a:rPr lang="en-US" dirty="0" smtClean="0"/>
              <a:t>But</a:t>
            </a:r>
            <a:r>
              <a:rPr lang="en-US" dirty="0"/>
              <a:t> Peter stood up with the </a:t>
            </a:r>
            <a:r>
              <a:rPr lang="en-US" dirty="0" smtClean="0"/>
              <a:t>eleven, raised</a:t>
            </a:r>
            <a:r>
              <a:rPr lang="en-US" dirty="0"/>
              <a:t> </a:t>
            </a:r>
            <a:r>
              <a:rPr lang="en-US" dirty="0" smtClean="0"/>
              <a:t>his</a:t>
            </a:r>
            <a:r>
              <a:rPr lang="en-US" dirty="0"/>
              <a:t> </a:t>
            </a:r>
            <a:r>
              <a:rPr lang="en-US" dirty="0" smtClean="0"/>
              <a:t>voice, and</a:t>
            </a:r>
            <a:r>
              <a:rPr lang="en-US" dirty="0"/>
              <a:t> </a:t>
            </a:r>
            <a:r>
              <a:rPr lang="en-US" dirty="0" smtClean="0"/>
              <a:t>addressed</a:t>
            </a:r>
            <a:r>
              <a:rPr lang="en-US" dirty="0"/>
              <a:t> </a:t>
            </a:r>
            <a:r>
              <a:rPr lang="en-US" dirty="0" smtClean="0"/>
              <a:t>them: . . . Therefore</a:t>
            </a:r>
            <a:r>
              <a:rPr lang="en-US" dirty="0"/>
              <a:t> let all the house of Israel know beyond a </a:t>
            </a:r>
            <a:r>
              <a:rPr lang="en-US" dirty="0" smtClean="0"/>
              <a:t>doubt that</a:t>
            </a:r>
            <a:r>
              <a:rPr lang="en-US" dirty="0"/>
              <a:t> God </a:t>
            </a:r>
            <a:r>
              <a:rPr lang="en-US" dirty="0" smtClean="0"/>
              <a:t>has made</a:t>
            </a:r>
            <a:r>
              <a:rPr lang="en-US" dirty="0"/>
              <a:t> </a:t>
            </a:r>
            <a:r>
              <a:rPr lang="en-US" dirty="0" smtClean="0"/>
              <a:t>this</a:t>
            </a:r>
            <a:r>
              <a:rPr lang="en-US" dirty="0"/>
              <a:t> </a:t>
            </a:r>
            <a:r>
              <a:rPr lang="en-US" dirty="0" smtClean="0"/>
              <a:t>Jesus</a:t>
            </a:r>
            <a:r>
              <a:rPr lang="en-US" dirty="0"/>
              <a:t> </a:t>
            </a:r>
            <a:r>
              <a:rPr lang="en-US" dirty="0" smtClean="0"/>
              <a:t>whom</a:t>
            </a:r>
            <a:r>
              <a:rPr lang="en-US" dirty="0"/>
              <a:t> </a:t>
            </a:r>
            <a:r>
              <a:rPr lang="en-US" dirty="0" smtClean="0"/>
              <a:t>you</a:t>
            </a:r>
            <a:r>
              <a:rPr lang="en-US" dirty="0"/>
              <a:t> </a:t>
            </a:r>
            <a:r>
              <a:rPr lang="en-US" dirty="0" smtClean="0"/>
              <a:t>crucified</a:t>
            </a:r>
            <a:r>
              <a:rPr lang="en-US" dirty="0"/>
              <a:t> </a:t>
            </a:r>
            <a:r>
              <a:rPr lang="en-US" dirty="0" smtClean="0"/>
              <a:t>both</a:t>
            </a:r>
            <a:r>
              <a:rPr lang="en-US" dirty="0"/>
              <a:t> </a:t>
            </a:r>
            <a:r>
              <a:rPr lang="en-US" dirty="0" smtClean="0"/>
              <a:t>Lord</a:t>
            </a:r>
            <a:r>
              <a:rPr lang="en-US" dirty="0"/>
              <a:t> </a:t>
            </a:r>
            <a:r>
              <a:rPr lang="en-US" dirty="0" smtClean="0"/>
              <a:t>and</a:t>
            </a:r>
            <a:r>
              <a:rPr lang="en-US" dirty="0"/>
              <a:t> </a:t>
            </a:r>
            <a:r>
              <a:rPr lang="en-US" dirty="0" smtClean="0"/>
              <a:t>Christ” (Acts 2:14-36).</a:t>
            </a:r>
          </a:p>
          <a:p>
            <a:r>
              <a:rPr lang="en-US" dirty="0" smtClean="0"/>
              <a:t>Call disciples:</a:t>
            </a:r>
          </a:p>
          <a:p>
            <a:pPr marL="400050" lvl="1" indent="0">
              <a:buNone/>
            </a:pPr>
            <a:r>
              <a:rPr lang="en-US" dirty="0" smtClean="0"/>
              <a:t>Now </a:t>
            </a:r>
            <a:r>
              <a:rPr lang="en-US" dirty="0"/>
              <a:t>when they heard this, they were acutely distressed and </a:t>
            </a:r>
            <a:r>
              <a:rPr lang="en-US" dirty="0" smtClean="0"/>
              <a:t>said to</a:t>
            </a:r>
            <a:r>
              <a:rPr lang="en-US" dirty="0"/>
              <a:t> </a:t>
            </a:r>
            <a:r>
              <a:rPr lang="en-US" dirty="0" smtClean="0"/>
              <a:t>Peter</a:t>
            </a:r>
            <a:r>
              <a:rPr lang="en-US" dirty="0"/>
              <a:t> </a:t>
            </a:r>
            <a:r>
              <a:rPr lang="en-US" dirty="0" smtClean="0"/>
              <a:t>and the </a:t>
            </a:r>
            <a:r>
              <a:rPr lang="en-US" dirty="0"/>
              <a:t>rest of the apostles, “What should we </a:t>
            </a:r>
            <a:r>
              <a:rPr lang="en-US" dirty="0" smtClean="0"/>
              <a:t>do, brothers?”</a:t>
            </a:r>
            <a:r>
              <a:rPr lang="en-US" dirty="0"/>
              <a:t> </a:t>
            </a:r>
            <a:r>
              <a:rPr lang="en-US" dirty="0" smtClean="0"/>
              <a:t>Peter</a:t>
            </a:r>
            <a:r>
              <a:rPr lang="en-US" dirty="0"/>
              <a:t> said to them, “Repent, and each one of you be baptized in the name of Jesus Christ for the forgiveness of your sins, and you will </a:t>
            </a:r>
            <a:r>
              <a:rPr lang="en-US" dirty="0" smtClean="0"/>
              <a:t>receive the </a:t>
            </a:r>
            <a:r>
              <a:rPr lang="en-US" dirty="0"/>
              <a:t>gift of the Holy </a:t>
            </a:r>
            <a:r>
              <a:rPr lang="en-US" dirty="0" smtClean="0"/>
              <a:t>Spirit (Acts 2:37-38).</a:t>
            </a:r>
          </a:p>
          <a:p>
            <a:r>
              <a:rPr lang="en-US" dirty="0" smtClean="0"/>
              <a:t>Teach:</a:t>
            </a:r>
          </a:p>
          <a:p>
            <a:pPr marL="400050" lvl="1" indent="0">
              <a:buNone/>
            </a:pPr>
            <a:r>
              <a:rPr lang="en-US" dirty="0" smtClean="0"/>
              <a:t>They </a:t>
            </a:r>
            <a:r>
              <a:rPr lang="en-US" dirty="0"/>
              <a:t>were devoting themselves to the apostles’ teaching and to fellowship, to the breaking of bread and to </a:t>
            </a:r>
            <a:r>
              <a:rPr lang="en-US" dirty="0" smtClean="0"/>
              <a:t>prayer (Acts 2:42).</a:t>
            </a:r>
            <a:endParaRPr lang="en-US" dirty="0"/>
          </a:p>
        </p:txBody>
      </p:sp>
      <p:sp>
        <p:nvSpPr>
          <p:cNvPr id="4" name="Footer Placeholder 3"/>
          <p:cNvSpPr>
            <a:spLocks noGrp="1"/>
          </p:cNvSpPr>
          <p:nvPr>
            <p:ph type="ftr" sz="quarter" idx="11"/>
          </p:nvPr>
        </p:nvSpPr>
        <p:spPr/>
        <p:txBody>
          <a:bodyPr/>
          <a:lstStyle/>
          <a:p>
            <a:r>
              <a:rPr lang="en-US" smtClean="0"/>
              <a:t>John E. Schimmel, Center Point Bible Institute, Fall 2017</a:t>
            </a:r>
            <a:endParaRPr lang="en-US"/>
          </a:p>
        </p:txBody>
      </p:sp>
    </p:spTree>
    <p:extLst>
      <p:ext uri="{BB962C8B-B14F-4D97-AF65-F5344CB8AC3E}">
        <p14:creationId xmlns:p14="http://schemas.microsoft.com/office/powerpoint/2010/main" val="20011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1981</TotalTime>
  <Words>841</Words>
  <Application>Microsoft Macintosh PowerPoint</Application>
  <PresentationFormat>Widescreen</PresentationFormat>
  <Paragraphs>169</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Mangal</vt:lpstr>
      <vt:lpstr>Wingdings 3</vt:lpstr>
      <vt:lpstr>Ion</vt:lpstr>
      <vt:lpstr>Why are we here?</vt:lpstr>
      <vt:lpstr>PowerPoint Presentation</vt:lpstr>
      <vt:lpstr>Great Commission</vt:lpstr>
      <vt:lpstr>Great Commission</vt:lpstr>
      <vt:lpstr>Jesus’s Example</vt:lpstr>
      <vt:lpstr>Jesus’s Example </vt:lpstr>
      <vt:lpstr>Great Commission</vt:lpstr>
      <vt:lpstr>PowerPoint Presentation</vt:lpstr>
      <vt:lpstr>Peter</vt:lpstr>
      <vt:lpstr>Paul</vt:lpstr>
      <vt:lpstr>Paul</vt:lpstr>
      <vt:lpstr>Paul’s Exhortation to Timothy</vt:lpstr>
      <vt:lpstr>Challenges</vt:lpstr>
      <vt:lpstr>Challenges</vt:lpstr>
      <vt:lpstr>Reach Teach Multiply</vt:lpstr>
      <vt:lpstr>Reach</vt:lpstr>
      <vt:lpstr>Teach</vt:lpstr>
      <vt:lpstr>PowerPoint Presentation</vt:lpstr>
      <vt:lpstr>Observation</vt:lpstr>
      <vt:lpstr>Interpretation</vt:lpstr>
      <vt:lpstr>Correlation</vt:lpstr>
      <vt:lpstr>Application</vt:lpstr>
      <vt:lpstr>Multiply</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we here?</dc:title>
  <dc:creator>John Schimmel</dc:creator>
  <cp:lastModifiedBy>John Schimmel</cp:lastModifiedBy>
  <cp:revision>34</cp:revision>
  <dcterms:created xsi:type="dcterms:W3CDTF">2017-07-20T18:29:36Z</dcterms:created>
  <dcterms:modified xsi:type="dcterms:W3CDTF">2018-01-06T16:34:06Z</dcterms:modified>
</cp:coreProperties>
</file>