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12"/>
  </p:notesMasterIdLst>
  <p:sldIdLst>
    <p:sldId id="256" r:id="rId2"/>
    <p:sldId id="258" r:id="rId3"/>
    <p:sldId id="257" r:id="rId4"/>
    <p:sldId id="259"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74"/>
  </p:normalViewPr>
  <p:slideViewPr>
    <p:cSldViewPr snapToGrid="0" snapToObjects="1">
      <p:cViewPr varScale="1">
        <p:scale>
          <a:sx n="104" d="100"/>
          <a:sy n="104" d="100"/>
        </p:scale>
        <p:origin x="232" y="7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06C41B-269A-7B40-A788-7F9E569032C7}" type="datetimeFigureOut">
              <a:rPr lang="en-US" smtClean="0"/>
              <a:t>9/4/17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CCD4CE-399F-2D47-AD54-7D5797F04185}" type="slidenum">
              <a:rPr lang="en-US" smtClean="0"/>
              <a:t>‹#›</a:t>
            </a:fld>
            <a:endParaRPr lang="en-US"/>
          </a:p>
        </p:txBody>
      </p:sp>
    </p:spTree>
    <p:extLst>
      <p:ext uri="{BB962C8B-B14F-4D97-AF65-F5344CB8AC3E}">
        <p14:creationId xmlns:p14="http://schemas.microsoft.com/office/powerpoint/2010/main" val="630446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CCD4CE-399F-2D47-AD54-7D5797F04185}" type="slidenum">
              <a:rPr lang="en-US" smtClean="0"/>
              <a:t>1</a:t>
            </a:fld>
            <a:endParaRPr lang="en-US"/>
          </a:p>
        </p:txBody>
      </p:sp>
    </p:spTree>
    <p:extLst>
      <p:ext uri="{BB962C8B-B14F-4D97-AF65-F5344CB8AC3E}">
        <p14:creationId xmlns:p14="http://schemas.microsoft.com/office/powerpoint/2010/main" val="22631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B2B357-9F51-0146-96DD-7547AF4F04B0}"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3F54C5-D428-804E-8940-D2A0762FEED0}" type="datetime1">
              <a:rPr lang="en-US" smtClean="0"/>
              <a:t>9/4/17</a:t>
            </a:fld>
            <a:endParaRPr lang="en-US"/>
          </a:p>
        </p:txBody>
      </p:sp>
      <p:sp>
        <p:nvSpPr>
          <p:cNvPr id="6" name="Footer Placeholder 5"/>
          <p:cNvSpPr>
            <a:spLocks noGrp="1"/>
          </p:cNvSpPr>
          <p:nvPr>
            <p:ph type="ftr" sz="quarter" idx="11"/>
          </p:nvPr>
        </p:nvSpPr>
        <p:spPr/>
        <p:txBody>
          <a:bodyPr/>
          <a:lstStyle/>
          <a:p>
            <a:r>
              <a:rPr lang="en-US" smtClean="0"/>
              <a:t>John E. Schimmel, Center Point Bible Institute, Fall 2017</a:t>
            </a:r>
            <a:endParaRPr lang="en-US"/>
          </a:p>
        </p:txBody>
      </p:sp>
      <p:sp>
        <p:nvSpPr>
          <p:cNvPr id="7" name="Slide Number Placeholder 6"/>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AE4D0B-A46F-2C41-A90D-F030466DEDEE}"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B3D3B4-103D-7547-AEBB-591DF1F8164A}"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ADBBC3-B98C-0848-B1FE-0CD82D680BF2}"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5EC3D1-3DE3-574E-BD11-DF567107E370}" type="datetime1">
              <a:rPr lang="en-US" smtClean="0"/>
              <a:t>9/4/17</a:t>
            </a:fld>
            <a:endParaRPr lang="en-US"/>
          </a:p>
        </p:txBody>
      </p:sp>
      <p:sp>
        <p:nvSpPr>
          <p:cNvPr id="4"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68A899-DF6E-0B41-A6FB-00D81D6B6C10}" type="datetime1">
              <a:rPr lang="en-US" smtClean="0"/>
              <a:t>9/4/17</a:t>
            </a:fld>
            <a:endParaRPr lang="en-US"/>
          </a:p>
        </p:txBody>
      </p:sp>
      <p:sp>
        <p:nvSpPr>
          <p:cNvPr id="4"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7B4883-62A7-8840-B8AF-DC8907BD9689}"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FAF825-37E8-AD4E-BA69-B69A2D8B8D03}"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774520ED-AC92-9648-8F10-9CB42E267365}"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BFD1E-8530-1744-813B-A5C8D6A26C69}" type="datetime1">
              <a:rPr lang="en-US" smtClean="0"/>
              <a:t>9/4/17</a:t>
            </a:fld>
            <a:endParaRPr lang="en-US"/>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5"/>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64FADB-AD3D-1340-8AE8-96314DF867A1}" type="datetime1">
              <a:rPr lang="en-US" smtClean="0"/>
              <a:t>9/4/17</a:t>
            </a:fld>
            <a:endParaRPr lang="en-US"/>
          </a:p>
        </p:txBody>
      </p:sp>
      <p:sp>
        <p:nvSpPr>
          <p:cNvPr id="6" name="Footer Placeholder 5"/>
          <p:cNvSpPr>
            <a:spLocks noGrp="1"/>
          </p:cNvSpPr>
          <p:nvPr>
            <p:ph type="ftr" sz="quarter" idx="11"/>
          </p:nvPr>
        </p:nvSpPr>
        <p:spPr/>
        <p:txBody>
          <a:bodyPr/>
          <a:lstStyle/>
          <a:p>
            <a:r>
              <a:rPr lang="en-US" smtClean="0"/>
              <a:t>John E. Schimmel, Center Point Bible Institute, Fall 2017</a:t>
            </a:r>
            <a:endParaRPr lang="en-US"/>
          </a:p>
        </p:txBody>
      </p:sp>
      <p:sp>
        <p:nvSpPr>
          <p:cNvPr id="7" name="Slide Number Placeholder 6"/>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AE6A4E-902E-BC43-9E5B-33245B0E3B6C}" type="datetime1">
              <a:rPr lang="en-US" smtClean="0"/>
              <a:t>9/4/17</a:t>
            </a:fld>
            <a:endParaRPr lang="en-US"/>
          </a:p>
        </p:txBody>
      </p:sp>
      <p:sp>
        <p:nvSpPr>
          <p:cNvPr id="8" name="Footer Placeholder 7"/>
          <p:cNvSpPr>
            <a:spLocks noGrp="1"/>
          </p:cNvSpPr>
          <p:nvPr>
            <p:ph type="ftr" sz="quarter" idx="11"/>
          </p:nvPr>
        </p:nvSpPr>
        <p:spPr/>
        <p:txBody>
          <a:bodyPr/>
          <a:lstStyle/>
          <a:p>
            <a:r>
              <a:rPr lang="en-US" smtClean="0"/>
              <a:t>John E. Schimmel, Center Point Bible Institute, Fall 2017</a:t>
            </a:r>
            <a:endParaRPr lang="en-US"/>
          </a:p>
        </p:txBody>
      </p:sp>
      <p:sp>
        <p:nvSpPr>
          <p:cNvPr id="9" name="Slide Number Placeholder 8"/>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47FBE2D-CFF3-6C43-A936-1314C4117F69}" type="datetime1">
              <a:rPr lang="en-US" smtClean="0"/>
              <a:t>9/4/17</a:t>
            </a:fld>
            <a:endParaRPr lang="en-US"/>
          </a:p>
        </p:txBody>
      </p:sp>
      <p:sp>
        <p:nvSpPr>
          <p:cNvPr id="5" name="Footer Placeholder 3"/>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4"/>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1E64224-7F56-9448-BD41-A84C88FB56FC}" type="datetime1">
              <a:rPr lang="en-US" smtClean="0"/>
              <a:t>9/4/17</a:t>
            </a:fld>
            <a:endParaRPr lang="en-US"/>
          </a:p>
        </p:txBody>
      </p:sp>
      <p:sp>
        <p:nvSpPr>
          <p:cNvPr id="5" name="Footer Placeholder 2"/>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3"/>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C437D63-1FC7-9949-83FA-9B6C012988AE}" type="datetime1">
              <a:rPr lang="en-US" smtClean="0"/>
              <a:t>9/4/17</a:t>
            </a:fld>
            <a:endParaRPr lang="en-US"/>
          </a:p>
        </p:txBody>
      </p:sp>
      <p:sp>
        <p:nvSpPr>
          <p:cNvPr id="5" name="Footer Placeholder 5"/>
          <p:cNvSpPr>
            <a:spLocks noGrp="1"/>
          </p:cNvSpPr>
          <p:nvPr>
            <p:ph type="ftr" sz="quarter" idx="11"/>
          </p:nvPr>
        </p:nvSpPr>
        <p:spPr/>
        <p:txBody>
          <a:bodyPr/>
          <a:lstStyle/>
          <a:p>
            <a:r>
              <a:rPr lang="en-US" smtClean="0"/>
              <a:t>John E. Schimmel, Center Point Bible Institute, Fall 2017</a:t>
            </a:r>
            <a:endParaRPr lang="en-US"/>
          </a:p>
        </p:txBody>
      </p:sp>
      <p:sp>
        <p:nvSpPr>
          <p:cNvPr id="6" name="Slide Number Placeholder 6"/>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2BFE28-B550-E941-8C32-777C1E687725}" type="datetime1">
              <a:rPr lang="en-US" smtClean="0"/>
              <a:t>9/4/17</a:t>
            </a:fld>
            <a:endParaRPr lang="en-US"/>
          </a:p>
        </p:txBody>
      </p:sp>
      <p:sp>
        <p:nvSpPr>
          <p:cNvPr id="6" name="Footer Placeholder 5"/>
          <p:cNvSpPr>
            <a:spLocks noGrp="1"/>
          </p:cNvSpPr>
          <p:nvPr>
            <p:ph type="ftr" sz="quarter" idx="11"/>
          </p:nvPr>
        </p:nvSpPr>
        <p:spPr/>
        <p:txBody>
          <a:bodyPr/>
          <a:lstStyle/>
          <a:p>
            <a:r>
              <a:rPr lang="en-US" smtClean="0"/>
              <a:t>John E. Schimmel, Center Point Bible Institute, Fall 2017</a:t>
            </a:r>
            <a:endParaRPr lang="en-US"/>
          </a:p>
        </p:txBody>
      </p:sp>
      <p:sp>
        <p:nvSpPr>
          <p:cNvPr id="7" name="Slide Number Placeholder 6"/>
          <p:cNvSpPr>
            <a:spLocks noGrp="1"/>
          </p:cNvSpPr>
          <p:nvPr>
            <p:ph type="sldNum" sz="quarter" idx="12"/>
          </p:nvPr>
        </p:nvSpPr>
        <p:spPr/>
        <p:txBody>
          <a:bodyPr/>
          <a:lstStyle/>
          <a:p>
            <a:fld id="{C678EC3E-02E7-F74A-B229-7FD85872930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991228D-077D-2D45-9A7B-05465F9578B4}" type="datetime1">
              <a:rPr lang="en-US" smtClean="0"/>
              <a:t>9/4/17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smtClean="0"/>
              <a:t>John E. Schimmel, Center Point Bible Institute, Fall 2017</a:t>
            </a:r>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678EC3E-02E7-F74A-B229-7FD858729307}" type="slidenum">
              <a:rPr lang="en-US" smtClean="0"/>
              <a:t>‹#›</a:t>
            </a:fld>
            <a:endParaRPr lang="en-US"/>
          </a:p>
        </p:txBody>
      </p:sp>
    </p:spTree>
    <p:extLst>
      <p:ext uri="{BB962C8B-B14F-4D97-AF65-F5344CB8AC3E}">
        <p14:creationId xmlns:p14="http://schemas.microsoft.com/office/powerpoint/2010/main" val="190750887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Epistle</a:t>
            </a:r>
            <a:endParaRPr lang="en-US" dirty="0"/>
          </a:p>
        </p:txBody>
      </p:sp>
      <p:sp>
        <p:nvSpPr>
          <p:cNvPr id="3" name="Subtitle 2"/>
          <p:cNvSpPr>
            <a:spLocks noGrp="1"/>
          </p:cNvSpPr>
          <p:nvPr>
            <p:ph type="subTitle" idx="1"/>
          </p:nvPr>
        </p:nvSpPr>
        <p:spPr/>
        <p:txBody>
          <a:bodyPr/>
          <a:lstStyle/>
          <a:p>
            <a:r>
              <a:rPr lang="en-US" dirty="0"/>
              <a:t>A</a:t>
            </a:r>
            <a:r>
              <a:rPr lang="en-US" dirty="0" smtClean="0"/>
              <a:t> Genre of the New Testament</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1067735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Sections</a:t>
            </a:r>
            <a:endParaRPr lang="en-US" dirty="0"/>
          </a:p>
        </p:txBody>
      </p:sp>
      <p:sp>
        <p:nvSpPr>
          <p:cNvPr id="3" name="Content Placeholder 2"/>
          <p:cNvSpPr>
            <a:spLocks noGrp="1"/>
          </p:cNvSpPr>
          <p:nvPr>
            <p:ph idx="1"/>
          </p:nvPr>
        </p:nvSpPr>
        <p:spPr/>
        <p:txBody>
          <a:bodyPr>
            <a:normAutofit lnSpcReduction="10000"/>
          </a:bodyPr>
          <a:lstStyle/>
          <a:p>
            <a:r>
              <a:rPr lang="en-US" dirty="0" smtClean="0"/>
              <a:t>Address (often on the outside of letter)</a:t>
            </a:r>
          </a:p>
          <a:p>
            <a:pPr lvl="1"/>
            <a:r>
              <a:rPr lang="en-US" dirty="0" smtClean="0"/>
              <a:t>Sender</a:t>
            </a:r>
          </a:p>
          <a:p>
            <a:pPr lvl="1"/>
            <a:r>
              <a:rPr lang="en-US" dirty="0" smtClean="0"/>
              <a:t>Recipient</a:t>
            </a:r>
          </a:p>
          <a:p>
            <a:pPr lvl="1"/>
            <a:r>
              <a:rPr lang="en-US" dirty="0" smtClean="0"/>
              <a:t>Opening Greeting</a:t>
            </a:r>
          </a:p>
          <a:p>
            <a:r>
              <a:rPr lang="en-US" dirty="0" smtClean="0"/>
              <a:t>Thanksgiving</a:t>
            </a:r>
          </a:p>
          <a:p>
            <a:r>
              <a:rPr lang="en-US" dirty="0" smtClean="0"/>
              <a:t>Body</a:t>
            </a:r>
          </a:p>
          <a:p>
            <a:r>
              <a:rPr lang="en-US" dirty="0" smtClean="0"/>
              <a:t>Conclusion</a:t>
            </a:r>
          </a:p>
          <a:p>
            <a:pPr lvl="1"/>
            <a:r>
              <a:rPr lang="en-US" dirty="0" smtClean="0"/>
              <a:t>Final Blessing</a:t>
            </a:r>
          </a:p>
          <a:p>
            <a:pPr lvl="1"/>
            <a:r>
              <a:rPr lang="en-US" dirty="0" smtClean="0"/>
              <a:t>Greetings</a:t>
            </a:r>
          </a:p>
          <a:p>
            <a:pPr lvl="1"/>
            <a:r>
              <a:rPr lang="en-US" dirty="0" smtClean="0"/>
              <a:t>Peace Wish</a:t>
            </a:r>
          </a:p>
          <a:p>
            <a:pPr lvl="1"/>
            <a:r>
              <a:rPr lang="en-US" dirty="0" smtClean="0"/>
              <a:t>Postscripts</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210618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9379" y="1449422"/>
            <a:ext cx="10136221" cy="4801314"/>
          </a:xfrm>
          <a:prstGeom prst="rect">
            <a:avLst/>
          </a:prstGeom>
          <a:noFill/>
        </p:spPr>
        <p:txBody>
          <a:bodyPr wrap="square" rtlCol="0">
            <a:spAutoFit/>
          </a:bodyPr>
          <a:lstStyle/>
          <a:p>
            <a:r>
              <a:rPr lang="en-US" dirty="0" smtClean="0"/>
              <a:t>An epistle (/ᵻˈ</a:t>
            </a:r>
            <a:r>
              <a:rPr lang="en-US" dirty="0" err="1" smtClean="0"/>
              <a:t>pɪsəl</a:t>
            </a:r>
            <a:r>
              <a:rPr lang="en-US" dirty="0" smtClean="0"/>
              <a:t>/; Greek </a:t>
            </a:r>
            <a:r>
              <a:rPr lang="en-US" dirty="0" err="1" smtClean="0"/>
              <a:t>ἐ</a:t>
            </a:r>
            <a:r>
              <a:rPr lang="en-US" dirty="0" smtClean="0"/>
              <a:t>π</a:t>
            </a:r>
            <a:r>
              <a:rPr lang="en-US" dirty="0" err="1" smtClean="0"/>
              <a:t>ιστολή</a:t>
            </a:r>
            <a:r>
              <a:rPr lang="en-US" dirty="0" smtClean="0"/>
              <a:t>, </a:t>
            </a:r>
            <a:r>
              <a:rPr lang="en-US" dirty="0" err="1" smtClean="0"/>
              <a:t>epistolē</a:t>
            </a:r>
            <a:r>
              <a:rPr lang="en-US" dirty="0" smtClean="0"/>
              <a:t>, "letter") is a writing directed or sent to a person or group of people, usually an elegant and formal didactic letter. The epistle genre of letter-writing was common in ancient Egypt as part of the scribal-school writing curriculum. The letters in the New Testament from Apostles to Christians are usually referred to as epistles. Those traditionally attributed to Paul are known as Pauline epistles and the others as catholic (i.e., "general") epistles (Wikipedia, </a:t>
            </a:r>
            <a:r>
              <a:rPr lang="en-US" i="1" dirty="0" smtClean="0"/>
              <a:t>Epistle</a:t>
            </a:r>
            <a:r>
              <a:rPr lang="en-US" dirty="0" smtClean="0"/>
              <a:t>).</a:t>
            </a:r>
          </a:p>
          <a:p>
            <a:endParaRPr lang="en-US" dirty="0" smtClean="0"/>
          </a:p>
          <a:p>
            <a:r>
              <a:rPr lang="en-US" dirty="0" smtClean="0"/>
              <a:t>The </a:t>
            </a:r>
            <a:r>
              <a:rPr lang="en-US" dirty="0" smtClean="0"/>
              <a:t>question “What is a letter?” was as difficult to answer in the ancient Roman context as it is today; letters resist precise classification and categorization, and strict definitions are limiting.  The genre is so elastic, both in form and in function, that it is arguably most useful simply to offer some distinguishing features.  At the most basic level, an ancient Roman letter is a written message between two individuals who are physically apart from each other and thus unable to communicate through speech or gesture. </a:t>
            </a:r>
            <a:r>
              <a:rPr lang="mr-IN" dirty="0" smtClean="0"/>
              <a:t>…</a:t>
            </a:r>
            <a:endParaRPr lang="en-US" dirty="0" smtClean="0"/>
          </a:p>
          <a:p>
            <a:endParaRPr lang="en-US" dirty="0" smtClean="0"/>
          </a:p>
          <a:p>
            <a:r>
              <a:rPr lang="en-US" dirty="0" smtClean="0"/>
              <a:t>The ancient epistolary theorist (Pseudo-)Demetrius describes the letter as a kind of written dialogue, one half of a conversation between friends” (</a:t>
            </a:r>
            <a:r>
              <a:rPr lang="en-US" dirty="0" err="1" smtClean="0"/>
              <a:t>Zeiner-Carmicheael</a:t>
            </a:r>
            <a:r>
              <a:rPr lang="en-US" dirty="0" smtClean="0"/>
              <a:t>, </a:t>
            </a:r>
            <a:r>
              <a:rPr lang="en-US" i="1" dirty="0" smtClean="0"/>
              <a:t>Roman Letters,</a:t>
            </a:r>
            <a:r>
              <a:rPr lang="en-US" dirty="0" smtClean="0"/>
              <a:t> 3).</a:t>
            </a:r>
            <a:endParaRPr lang="en-US" dirty="0"/>
          </a:p>
        </p:txBody>
      </p:sp>
      <p:sp>
        <p:nvSpPr>
          <p:cNvPr id="3" name="Footer Placeholder 2"/>
          <p:cNvSpPr>
            <a:spLocks noGrp="1"/>
          </p:cNvSpPr>
          <p:nvPr>
            <p:ph type="ftr" sz="quarter" idx="11"/>
          </p:nvPr>
        </p:nvSpPr>
        <p:spPr/>
        <p:txBody>
          <a:bodyPr/>
          <a:lstStyle/>
          <a:p>
            <a:r>
              <a:rPr lang="en-US" dirty="0" smtClean="0"/>
              <a:t>John E. </a:t>
            </a:r>
            <a:r>
              <a:rPr lang="en-US" dirty="0" err="1" smtClean="0"/>
              <a:t>Schimmel</a:t>
            </a:r>
            <a:r>
              <a:rPr lang="en-US" dirty="0" smtClean="0"/>
              <a:t>, Center Point Bible Institute, Fall 2017</a:t>
            </a:r>
            <a:endParaRPr lang="en-US" dirty="0"/>
          </a:p>
        </p:txBody>
      </p:sp>
    </p:spTree>
    <p:extLst>
      <p:ext uri="{BB962C8B-B14F-4D97-AF65-F5344CB8AC3E}">
        <p14:creationId xmlns:p14="http://schemas.microsoft.com/office/powerpoint/2010/main" val="65566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Official Correspondence</a:t>
            </a:r>
            <a:endParaRPr lang="en-US" dirty="0"/>
          </a:p>
        </p:txBody>
      </p:sp>
      <p:sp>
        <p:nvSpPr>
          <p:cNvPr id="3" name="Content Placeholder 2"/>
          <p:cNvSpPr>
            <a:spLocks noGrp="1"/>
          </p:cNvSpPr>
          <p:nvPr>
            <p:ph idx="1"/>
          </p:nvPr>
        </p:nvSpPr>
        <p:spPr/>
        <p:txBody>
          <a:bodyPr>
            <a:normAutofit/>
          </a:bodyPr>
          <a:lstStyle/>
          <a:p>
            <a:r>
              <a:rPr lang="en-US" dirty="0" smtClean="0"/>
              <a:t>Dictated to Secretary, Carried by Courier</a:t>
            </a:r>
          </a:p>
          <a:p>
            <a:r>
              <a:rPr lang="en-US" dirty="0" smtClean="0"/>
              <a:t>Laws and Decisions by Senate, etc.</a:t>
            </a:r>
          </a:p>
          <a:p>
            <a:r>
              <a:rPr lang="en-US" dirty="0" smtClean="0"/>
              <a:t>Pronouncements of Holidays</a:t>
            </a:r>
          </a:p>
          <a:p>
            <a:r>
              <a:rPr lang="en-US" dirty="0" smtClean="0"/>
              <a:t>Military Correspondence</a:t>
            </a:r>
          </a:p>
          <a:p>
            <a:pPr marL="400050" lvl="1" indent="0">
              <a:buNone/>
            </a:pPr>
            <a:r>
              <a:rPr lang="en-US" dirty="0" smtClean="0"/>
              <a:t>To enable what was going on in each of the provinces to be reported and known more speedily and promptly [in Rome], he at first stationed young men along the military roads and afterwards post-chaises.  The latter has seemed the more convenient arrangement, since the same men who bring the dispatches from any place can, if occasion demands, be questioned as well (Suetonius, </a:t>
            </a:r>
            <a:r>
              <a:rPr lang="en-US" i="1" dirty="0" smtClean="0"/>
              <a:t>Augustus</a:t>
            </a:r>
            <a:r>
              <a:rPr lang="en-US" dirty="0" smtClean="0"/>
              <a:t> 49).</a:t>
            </a:r>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186571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4673" y="1332689"/>
            <a:ext cx="9552562" cy="4247317"/>
          </a:xfrm>
          <a:prstGeom prst="rect">
            <a:avLst/>
          </a:prstGeom>
          <a:noFill/>
        </p:spPr>
        <p:txBody>
          <a:bodyPr wrap="square" rtlCol="0">
            <a:spAutoFit/>
          </a:bodyPr>
          <a:lstStyle/>
          <a:p>
            <a:pPr marL="285750" indent="-285750">
              <a:buFont typeface="Arial" charset="0"/>
              <a:buChar char="•"/>
            </a:pPr>
            <a:r>
              <a:rPr lang="en-US" dirty="0" smtClean="0"/>
              <a:t>Pliny to Trajan</a:t>
            </a:r>
          </a:p>
          <a:p>
            <a:pPr lvl="1"/>
            <a:r>
              <a:rPr lang="en-US" dirty="0" smtClean="0"/>
              <a:t>The people of Sinope, sir, need a water supply; I believe there’s plenty of good water 16 miles away that could be led into the city.  There is, however, a questionable, soggy marshland extending more than a mile from the water source.  I’ve ordered an inexpensive land survey, to determine if the bog can support the building project.  There’s enough money to cover this project, if you will endorse it, sir.  It’s really necessary for the good health and pleasantness of this exceedingly thirsty city.</a:t>
            </a:r>
          </a:p>
          <a:p>
            <a:pPr marL="285750" indent="-285750">
              <a:buFont typeface="Arial" charset="0"/>
              <a:buChar char="•"/>
            </a:pPr>
            <a:endParaRPr lang="en-US" dirty="0"/>
          </a:p>
          <a:p>
            <a:pPr marL="285750" indent="-285750">
              <a:buFont typeface="Arial" charset="0"/>
              <a:buChar char="•"/>
            </a:pPr>
            <a:r>
              <a:rPr lang="en-US" dirty="0" smtClean="0"/>
              <a:t>Trajan to Pliny</a:t>
            </a:r>
          </a:p>
          <a:p>
            <a:pPr lvl="1"/>
            <a:r>
              <a:rPr lang="en-US" dirty="0" smtClean="0"/>
              <a:t>Make sure, my dearest Pliny, you’re scrupulous in the land survey you’ve commenced, seeing if the location you’re worried about can withstand the aqueduct’s weight.  For sure, a water supply must be brought into Sinope as long as the city can independently cover the cost; such a resource will bring the people health and enjoyment.</a:t>
            </a:r>
          </a:p>
        </p:txBody>
      </p:sp>
      <p:sp>
        <p:nvSpPr>
          <p:cNvPr id="3" name="Footer Placeholder 2"/>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156366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Correspondence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Paid Secretaries in the Market; Courier Slaves</a:t>
            </a:r>
          </a:p>
          <a:p>
            <a:r>
              <a:rPr lang="en-US" dirty="0" smtClean="0"/>
              <a:t>Business Transactions (trade, debt collection)</a:t>
            </a:r>
          </a:p>
          <a:p>
            <a:r>
              <a:rPr lang="en-US" dirty="0" smtClean="0"/>
              <a:t>Often Carried by Other Traders (ship captain, caravan)</a:t>
            </a:r>
          </a:p>
          <a:p>
            <a:pPr marL="0" indent="0">
              <a:buNone/>
            </a:pPr>
            <a:r>
              <a:rPr lang="en-US" dirty="0" err="1" smtClean="0"/>
              <a:t>Sarapion</a:t>
            </a:r>
            <a:r>
              <a:rPr lang="en-US" dirty="0" smtClean="0"/>
              <a:t> sends greetings to our </a:t>
            </a:r>
            <a:r>
              <a:rPr lang="en-US" dirty="0" err="1" smtClean="0"/>
              <a:t>Heraclides</a:t>
            </a:r>
            <a:endParaRPr lang="en-US" dirty="0" smtClean="0"/>
          </a:p>
          <a:p>
            <a:pPr marL="0" indent="0">
              <a:buNone/>
            </a:pPr>
            <a:r>
              <a:rPr lang="en-US" dirty="0" smtClean="0"/>
              <a:t>I sent you two other letters, one through the courier </a:t>
            </a:r>
            <a:r>
              <a:rPr lang="en-US" dirty="0" err="1" smtClean="0"/>
              <a:t>Nedymous</a:t>
            </a:r>
            <a:r>
              <a:rPr lang="en-US" dirty="0" smtClean="0"/>
              <a:t> and the other through the swordsman </a:t>
            </a:r>
            <a:r>
              <a:rPr lang="en-US" dirty="0" err="1" smtClean="0"/>
              <a:t>Cronius</a:t>
            </a:r>
            <a:r>
              <a:rPr lang="en-US" dirty="0" smtClean="0"/>
              <a:t>.  I received your letter from the Arab and it was distressing to read.  Attend to </a:t>
            </a:r>
            <a:r>
              <a:rPr lang="en-US" dirty="0" err="1" smtClean="0"/>
              <a:t>Ptollarion</a:t>
            </a:r>
            <a:r>
              <a:rPr lang="en-US" dirty="0" smtClean="0"/>
              <a:t> at every moment; he might be able to relieve your debt.  Tell him: “I’m different, I’m not like the rest.  I’m a slave.  I’ve sold you my goods at a discount.  I don’t know what my patron will do to me; we have many lenders.  Please don’t destroy us financially.” Beg him each and every day, and maybe he’ll take pity.  If not, like everyone else, watch out for the </a:t>
            </a:r>
            <a:r>
              <a:rPr lang="en-US" dirty="0"/>
              <a:t>J</a:t>
            </a:r>
            <a:r>
              <a:rPr lang="en-US" dirty="0" smtClean="0"/>
              <a:t>ews.  The more attention you give him, the more you’ll make him your friend.  See if it is possible with the assistance of </a:t>
            </a:r>
            <a:r>
              <a:rPr lang="en-US" dirty="0" err="1" smtClean="0"/>
              <a:t>Diodorus</a:t>
            </a:r>
            <a:r>
              <a:rPr lang="en-US" dirty="0" smtClean="0"/>
              <a:t> to have the tablet signed through the prefect’s wife.  If you do your job, no one can fault you.  Give my fond regards to </a:t>
            </a:r>
            <a:r>
              <a:rPr lang="en-US" dirty="0" err="1" smtClean="0"/>
              <a:t>Diodorus</a:t>
            </a:r>
            <a:r>
              <a:rPr lang="en-US" dirty="0" smtClean="0"/>
              <a:t>.  Goodbye.  Give my regards to </a:t>
            </a:r>
            <a:r>
              <a:rPr lang="en-US" dirty="0" err="1" smtClean="0"/>
              <a:t>Harpocration</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53592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Correspondence</a:t>
            </a:r>
            <a:endParaRPr lang="en-US" dirty="0"/>
          </a:p>
        </p:txBody>
      </p:sp>
      <p:sp>
        <p:nvSpPr>
          <p:cNvPr id="3" name="Content Placeholder 2"/>
          <p:cNvSpPr>
            <a:spLocks noGrp="1"/>
          </p:cNvSpPr>
          <p:nvPr>
            <p:ph idx="1"/>
          </p:nvPr>
        </p:nvSpPr>
        <p:spPr/>
        <p:txBody>
          <a:bodyPr>
            <a:normAutofit/>
          </a:bodyPr>
          <a:lstStyle/>
          <a:p>
            <a:r>
              <a:rPr lang="en-US" dirty="0" smtClean="0"/>
              <a:t>Family Members</a:t>
            </a:r>
          </a:p>
          <a:p>
            <a:r>
              <a:rPr lang="en-US" dirty="0" smtClean="0"/>
              <a:t>Often Carried by Good-Will Couriers</a:t>
            </a:r>
          </a:p>
          <a:p>
            <a:r>
              <a:rPr lang="en-US" dirty="0" smtClean="0"/>
              <a:t>Antonius to Dionysius (P. Oxy. 2191)</a:t>
            </a:r>
          </a:p>
          <a:p>
            <a:pPr marL="400050" lvl="1" indent="0">
              <a:buNone/>
            </a:pPr>
            <a:r>
              <a:rPr lang="en-US" dirty="0" smtClean="0"/>
              <a:t>Greetings from Antonius to his dearest Dionysius.</a:t>
            </a:r>
          </a:p>
          <a:p>
            <a:pPr marL="400050" lvl="1" indent="0">
              <a:buNone/>
            </a:pPr>
            <a:r>
              <a:rPr lang="en-US" dirty="0" smtClean="0"/>
              <a:t>As soon as I stepped upon Italy’s shores, I felt compelled to let you know that my family and I are in good health.  The sailing was slow, but it wasn’t a difficult trip, and my poor little body suffered none of the trouble one usually expects, especially with those sailing for the first time.</a:t>
            </a:r>
          </a:p>
          <a:p>
            <a:pPr marL="400050" lvl="1" indent="0">
              <a:buNone/>
            </a:pPr>
            <a:r>
              <a:rPr lang="en-US" dirty="0" smtClean="0"/>
              <a:t>Written in </a:t>
            </a:r>
            <a:r>
              <a:rPr lang="en-US" dirty="0" err="1" smtClean="0"/>
              <a:t>Puteoli</a:t>
            </a:r>
            <a:r>
              <a:rPr lang="en-US" dirty="0" smtClean="0"/>
              <a:t>, </a:t>
            </a:r>
            <a:r>
              <a:rPr lang="en-US" dirty="0" err="1" smtClean="0"/>
              <a:t>Pauni</a:t>
            </a:r>
            <a:r>
              <a:rPr lang="en-US" dirty="0" smtClean="0"/>
              <a:t> 4.</a:t>
            </a:r>
          </a:p>
          <a:p>
            <a:pPr marL="400050" lvl="1" indent="0">
              <a:buNone/>
            </a:pPr>
            <a:r>
              <a:rPr lang="en-US" dirty="0" smtClean="0"/>
              <a:t>[on reverse] To Dionysius, steward, from Antonius, son of </a:t>
            </a:r>
            <a:r>
              <a:rPr lang="en-US" dirty="0" err="1" smtClean="0"/>
              <a:t>Ptolemaeus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316486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Some, especially well known authors, are collected and used as examples:</a:t>
            </a:r>
          </a:p>
          <a:p>
            <a:pPr marL="0" indent="0">
              <a:buNone/>
            </a:pPr>
            <a:r>
              <a:rPr lang="en-US" dirty="0" smtClean="0"/>
              <a:t>To my teacher, greetings,</a:t>
            </a:r>
          </a:p>
          <a:p>
            <a:pPr marL="0" indent="0">
              <a:buNone/>
            </a:pPr>
            <a:r>
              <a:rPr lang="en-US" dirty="0" smtClean="0"/>
              <a:t>Although I’m enjoying the healthy clean air of the country, I feel one important thing is missing, namely knowing that you’re in good health, my teacher.  I pray to the gods you fill in this gap!  This country jaunt of mine is encumbered with official business and is no different from the busy life you lead back in the city.  What do I mean, you ask?  Pressing concerns won’t allow me to expand this letter even a little, and I’ll get only a short break some time later tonight.  Goodbye, my most delightful teacher.</a:t>
            </a:r>
          </a:p>
          <a:p>
            <a:pPr marL="0" indent="0">
              <a:buNone/>
            </a:pPr>
            <a:r>
              <a:rPr lang="en-US" dirty="0" smtClean="0"/>
              <a:t>Oh, if by chance you’ve got any especially exemplary letters of Cicero, either complete or in excerpt, please share them with me, or let me know which ones you think I should read to hone my writing skills.</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918424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Manuals</a:t>
            </a:r>
            <a:endParaRPr lang="en-US" dirty="0"/>
          </a:p>
        </p:txBody>
      </p:sp>
      <p:sp>
        <p:nvSpPr>
          <p:cNvPr id="3" name="Content Placeholder 2"/>
          <p:cNvSpPr>
            <a:spLocks noGrp="1"/>
          </p:cNvSpPr>
          <p:nvPr>
            <p:ph idx="1"/>
          </p:nvPr>
        </p:nvSpPr>
        <p:spPr/>
        <p:txBody>
          <a:bodyPr/>
          <a:lstStyle/>
          <a:p>
            <a:r>
              <a:rPr lang="en-US" dirty="0" smtClean="0"/>
              <a:t>There are even manuals written on letter-writing:</a:t>
            </a:r>
          </a:p>
          <a:p>
            <a:pPr marL="400050" lvl="1" indent="0">
              <a:buNone/>
            </a:pPr>
            <a:r>
              <a:rPr lang="en-US" dirty="0" smtClean="0"/>
              <a:t>Pseudo-</a:t>
            </a:r>
            <a:r>
              <a:rPr lang="en-US" dirty="0" err="1" smtClean="0"/>
              <a:t>Libanius</a:t>
            </a:r>
            <a:r>
              <a:rPr lang="en-US" dirty="0" smtClean="0"/>
              <a:t> outlines no less than 40 different types of letters and even includes sample letters as models.  Such didactic manuals, perhaps written as guidelines for professional scribes or students, echo Emily Post’s etiquette manual from 1922 and more recent online and print publications offering guidance in epistolary composition and proper “netiquette” within various social contexts (</a:t>
            </a:r>
            <a:r>
              <a:rPr lang="en-US" dirty="0" err="1" smtClean="0"/>
              <a:t>Zeiner</a:t>
            </a:r>
            <a:r>
              <a:rPr lang="en-US" dirty="0" smtClean="0"/>
              <a:t>-Carmichael, </a:t>
            </a:r>
            <a:r>
              <a:rPr lang="en-US" i="1" dirty="0" smtClean="0"/>
              <a:t>Roman Letters,</a:t>
            </a:r>
            <a:r>
              <a:rPr lang="en-US" dirty="0"/>
              <a:t> </a:t>
            </a:r>
            <a:r>
              <a:rPr lang="en-US" dirty="0" smtClean="0"/>
              <a:t>5).</a:t>
            </a:r>
          </a:p>
          <a:p>
            <a:r>
              <a:rPr lang="en-US" dirty="0" smtClean="0"/>
              <a:t>Perhaps for this reason, there are common characteristics of letters from the period</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78695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Letters</a:t>
            </a:r>
            <a:endParaRPr lang="en-US" dirty="0"/>
          </a:p>
        </p:txBody>
      </p:sp>
      <p:sp>
        <p:nvSpPr>
          <p:cNvPr id="3" name="Content Placeholder 2"/>
          <p:cNvSpPr>
            <a:spLocks noGrp="1"/>
          </p:cNvSpPr>
          <p:nvPr>
            <p:ph idx="1"/>
          </p:nvPr>
        </p:nvSpPr>
        <p:spPr/>
        <p:txBody>
          <a:bodyPr numCol="2">
            <a:normAutofit fontScale="92500" lnSpcReduction="20000"/>
          </a:bodyPr>
          <a:lstStyle/>
          <a:p>
            <a:r>
              <a:rPr lang="en-US" dirty="0" smtClean="0"/>
              <a:t>Friendly</a:t>
            </a:r>
          </a:p>
          <a:p>
            <a:r>
              <a:rPr lang="en-US" dirty="0" smtClean="0"/>
              <a:t>Commendatory</a:t>
            </a:r>
          </a:p>
          <a:p>
            <a:r>
              <a:rPr lang="en-US" dirty="0" smtClean="0"/>
              <a:t>Reproachful</a:t>
            </a:r>
          </a:p>
          <a:p>
            <a:r>
              <a:rPr lang="en-US" dirty="0" smtClean="0"/>
              <a:t>Censorious</a:t>
            </a:r>
          </a:p>
          <a:p>
            <a:r>
              <a:rPr lang="en-US" dirty="0" smtClean="0"/>
              <a:t>Threatening</a:t>
            </a:r>
          </a:p>
          <a:p>
            <a:r>
              <a:rPr lang="en-US" dirty="0" smtClean="0"/>
              <a:t>Praising</a:t>
            </a:r>
          </a:p>
          <a:p>
            <a:r>
              <a:rPr lang="en-US" dirty="0" smtClean="0"/>
              <a:t>Supplicatory</a:t>
            </a:r>
          </a:p>
          <a:p>
            <a:r>
              <a:rPr lang="en-US" dirty="0" smtClean="0"/>
              <a:t>Responding</a:t>
            </a:r>
          </a:p>
          <a:p>
            <a:r>
              <a:rPr lang="en-US" dirty="0" smtClean="0"/>
              <a:t>Accounting</a:t>
            </a:r>
          </a:p>
          <a:p>
            <a:r>
              <a:rPr lang="en-US" dirty="0" smtClean="0"/>
              <a:t>Apologetic</a:t>
            </a:r>
          </a:p>
          <a:p>
            <a:r>
              <a:rPr lang="en-US" dirty="0" smtClean="0"/>
              <a:t>Ironic</a:t>
            </a:r>
          </a:p>
          <a:p>
            <a:r>
              <a:rPr lang="en-US" dirty="0" smtClean="0"/>
              <a:t>Blaming</a:t>
            </a:r>
          </a:p>
          <a:p>
            <a:r>
              <a:rPr lang="en-US" dirty="0" smtClean="0"/>
              <a:t>Consoling</a:t>
            </a:r>
          </a:p>
          <a:p>
            <a:r>
              <a:rPr lang="en-US" dirty="0" smtClean="0"/>
              <a:t>Admonishing</a:t>
            </a:r>
          </a:p>
          <a:p>
            <a:r>
              <a:rPr lang="en-US" dirty="0" smtClean="0"/>
              <a:t>Vituperative</a:t>
            </a:r>
          </a:p>
          <a:p>
            <a:r>
              <a:rPr lang="en-US" dirty="0" smtClean="0"/>
              <a:t>Advisory</a:t>
            </a:r>
          </a:p>
          <a:p>
            <a:r>
              <a:rPr lang="en-US" dirty="0" smtClean="0"/>
              <a:t>Inquiring</a:t>
            </a:r>
          </a:p>
          <a:p>
            <a:r>
              <a:rPr lang="en-US" dirty="0" smtClean="0"/>
              <a:t>Allegorical</a:t>
            </a:r>
          </a:p>
          <a:p>
            <a:r>
              <a:rPr lang="en-US" dirty="0" smtClean="0"/>
              <a:t>Accusing</a:t>
            </a:r>
          </a:p>
          <a:p>
            <a:r>
              <a:rPr lang="en-US" dirty="0" smtClean="0"/>
              <a:t>Congratulatory</a:t>
            </a:r>
          </a:p>
          <a:p>
            <a:r>
              <a:rPr lang="en-US" dirty="0" smtClean="0"/>
              <a:t>Thankful</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a:p>
        </p:txBody>
      </p:sp>
    </p:spTree>
    <p:extLst>
      <p:ext uri="{BB962C8B-B14F-4D97-AF65-F5344CB8AC3E}">
        <p14:creationId xmlns:p14="http://schemas.microsoft.com/office/powerpoint/2010/main" val="380424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292</TotalTime>
  <Words>1033</Words>
  <Application>Microsoft Macintosh PowerPoint</Application>
  <PresentationFormat>Widescreen</PresentationFormat>
  <Paragraphs>86</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Century Gothic</vt:lpstr>
      <vt:lpstr>Mangal</vt:lpstr>
      <vt:lpstr>Wingdings 3</vt:lpstr>
      <vt:lpstr>Arial</vt:lpstr>
      <vt:lpstr>Ion</vt:lpstr>
      <vt:lpstr>Epistle</vt:lpstr>
      <vt:lpstr>PowerPoint Presentation</vt:lpstr>
      <vt:lpstr>Official Correspondence</vt:lpstr>
      <vt:lpstr>PowerPoint Presentation</vt:lpstr>
      <vt:lpstr>Commercial Correspondence</vt:lpstr>
      <vt:lpstr>Personal Correspondence</vt:lpstr>
      <vt:lpstr>Learning</vt:lpstr>
      <vt:lpstr>Manuals</vt:lpstr>
      <vt:lpstr>Categories of Letters</vt:lpstr>
      <vt:lpstr>Common Sections</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Epistle</dc:title>
  <dc:creator>John Schimmel</dc:creator>
  <cp:lastModifiedBy>John Schimmel</cp:lastModifiedBy>
  <cp:revision>15</cp:revision>
  <dcterms:created xsi:type="dcterms:W3CDTF">2017-07-22T15:09:39Z</dcterms:created>
  <dcterms:modified xsi:type="dcterms:W3CDTF">2017-09-04T21:23:37Z</dcterms:modified>
</cp:coreProperties>
</file>