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6" r:id="rId7"/>
    <p:sldId id="262" r:id="rId8"/>
    <p:sldId id="263" r:id="rId9"/>
    <p:sldId id="264" r:id="rId10"/>
    <p:sldId id="261" r:id="rId11"/>
    <p:sldId id="26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C1124-7BC0-E74A-BCB0-D58235DEE911}" type="datetimeFigureOut">
              <a:rPr lang="en-US" smtClean="0"/>
              <a:t>11/23/17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2BE291-0526-0649-885E-4BDDCDF598C6}" type="slidenum">
              <a:rPr lang="en-US" smtClean="0"/>
              <a:t>‹#›</a:t>
            </a:fld>
            <a:endParaRPr lang="en-US"/>
          </a:p>
        </p:txBody>
      </p:sp>
    </p:spTree>
    <p:extLst>
      <p:ext uri="{BB962C8B-B14F-4D97-AF65-F5344CB8AC3E}">
        <p14:creationId xmlns:p14="http://schemas.microsoft.com/office/powerpoint/2010/main" val="96464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2BE291-0526-0649-885E-4BDDCDF598C6}" type="slidenum">
              <a:rPr lang="en-US" smtClean="0"/>
              <a:t>1</a:t>
            </a:fld>
            <a:endParaRPr lang="en-US"/>
          </a:p>
        </p:txBody>
      </p:sp>
    </p:spTree>
    <p:extLst>
      <p:ext uri="{BB962C8B-B14F-4D97-AF65-F5344CB8AC3E}">
        <p14:creationId xmlns:p14="http://schemas.microsoft.com/office/powerpoint/2010/main" val="2070416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C66BBE6-4778-0746-9CD0-A42FFD84BDFD}" type="datetime1">
              <a:rPr lang="en-US" smtClean="0"/>
              <a:t>11/23/17</a:t>
            </a:fld>
            <a:endParaRPr lang="en-US" dirty="0"/>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B5C45-0F33-FD45-9B61-3BCA81199947}" type="datetime1">
              <a:rPr lang="en-US" smtClean="0"/>
              <a:t>11/23/17</a:t>
            </a:fld>
            <a:endParaRPr lang="en-US" dirty="0"/>
          </a:p>
        </p:txBody>
      </p:sp>
      <p:sp>
        <p:nvSpPr>
          <p:cNvPr id="6" name="Footer Placeholder 5"/>
          <p:cNvSpPr>
            <a:spLocks noGrp="1"/>
          </p:cNvSpPr>
          <p:nvPr>
            <p:ph type="ftr" sz="quarter" idx="11"/>
          </p:nvPr>
        </p:nvSpPr>
        <p:spPr/>
        <p:txBody>
          <a:bodyPr/>
          <a:lstStyle/>
          <a:p>
            <a:r>
              <a:rPr lang="en-US" smtClean="0"/>
              <a:t>John E. Schimmel, Center Point Bible Institute, Fall 2017</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6D1F39-F9D3-224E-BB07-2AEC8B3E1DC7}" type="datetime1">
              <a:rPr lang="en-US" smtClean="0"/>
              <a:t>11/23/17</a:t>
            </a:fld>
            <a:endParaRPr lang="en-US" dirty="0"/>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2CDB52-7543-E847-96F0-2F8D0FD3BAF7}" type="datetime1">
              <a:rPr lang="en-US" smtClean="0"/>
              <a:t>11/23/17</a:t>
            </a:fld>
            <a:endParaRPr lang="en-US" dirty="0"/>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FE49BF-BD62-C14B-9837-45DFDA484F69}" type="datetime1">
              <a:rPr lang="en-US" smtClean="0"/>
              <a:t>11/23/17</a:t>
            </a:fld>
            <a:endParaRPr lang="en-US" dirty="0"/>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F26527-8002-A749-A30D-818DFA3F8DA1}" type="datetime1">
              <a:rPr lang="en-US" smtClean="0"/>
              <a:t>11/23/17</a:t>
            </a:fld>
            <a:endParaRPr lang="en-US" dirty="0"/>
          </a:p>
        </p:txBody>
      </p:sp>
      <p:sp>
        <p:nvSpPr>
          <p:cNvPr id="4" name="Footer Placeholder 4"/>
          <p:cNvSpPr>
            <a:spLocks noGrp="1"/>
          </p:cNvSpPr>
          <p:nvPr>
            <p:ph type="ftr" sz="quarter" idx="11"/>
          </p:nvPr>
        </p:nvSpPr>
        <p:spPr/>
        <p:txBody>
          <a:bodyPr/>
          <a:lstStyle/>
          <a:p>
            <a:r>
              <a:rPr lang="en-US" smtClean="0"/>
              <a:t>John E. Schimmel, Center Point Bible Institute, Fall 2017</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93969C5-C0DA-F14D-8DC4-BBA180D81965}" type="datetime1">
              <a:rPr lang="en-US" smtClean="0"/>
              <a:t>11/23/17</a:t>
            </a:fld>
            <a:endParaRPr lang="en-US" dirty="0"/>
          </a:p>
        </p:txBody>
      </p:sp>
      <p:sp>
        <p:nvSpPr>
          <p:cNvPr id="4" name="Footer Placeholder 4"/>
          <p:cNvSpPr>
            <a:spLocks noGrp="1"/>
          </p:cNvSpPr>
          <p:nvPr>
            <p:ph type="ftr" sz="quarter" idx="11"/>
          </p:nvPr>
        </p:nvSpPr>
        <p:spPr/>
        <p:txBody>
          <a:bodyPr/>
          <a:lstStyle/>
          <a:p>
            <a:r>
              <a:rPr lang="en-US" smtClean="0"/>
              <a:t>John E. Schimmel, Center Point Bible Institute, Fall 2017</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0C517B-2253-974D-8E69-29446DFD89CD}" type="datetime1">
              <a:rPr lang="en-US" smtClean="0"/>
              <a:t>11/23/17</a:t>
            </a:fld>
            <a:endParaRPr lang="en-US" dirty="0"/>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59527D-0351-CF45-AFE6-8894E5B87429}" type="datetime1">
              <a:rPr lang="en-US" smtClean="0"/>
              <a:t>11/23/17</a:t>
            </a:fld>
            <a:endParaRPr lang="en-US" dirty="0"/>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6790DA9B-FB8B-4544-A9C9-F478741774F7}" type="datetime1">
              <a:rPr lang="en-US" smtClean="0"/>
              <a:t>11/23/17</a:t>
            </a:fld>
            <a:endParaRPr lang="en-US" dirty="0"/>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470D64-01F2-E946-A6A8-7CA8DD38B2DA}" type="datetime1">
              <a:rPr lang="en-US" smtClean="0"/>
              <a:t>11/23/17</a:t>
            </a:fld>
            <a:endParaRPr lang="en-US" dirty="0"/>
          </a:p>
        </p:txBody>
      </p:sp>
      <p:sp>
        <p:nvSpPr>
          <p:cNvPr id="5" name="Footer Placeholder 4"/>
          <p:cNvSpPr>
            <a:spLocks noGrp="1"/>
          </p:cNvSpPr>
          <p:nvPr>
            <p:ph type="ftr" sz="quarter" idx="11"/>
          </p:nvPr>
        </p:nvSpPr>
        <p:spPr/>
        <p:txBody>
          <a:bodyPr/>
          <a:lstStyle/>
          <a:p>
            <a:r>
              <a:rPr lang="en-US" smtClean="0"/>
              <a:t>John E. Schimmel, Center Point Bible Institute, Fall 2017</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E80A44-B895-FD48-8912-CAC157DA97B0}" type="datetime1">
              <a:rPr lang="en-US" smtClean="0"/>
              <a:t>11/23/17</a:t>
            </a:fld>
            <a:endParaRPr lang="en-US" dirty="0"/>
          </a:p>
        </p:txBody>
      </p:sp>
      <p:sp>
        <p:nvSpPr>
          <p:cNvPr id="6" name="Footer Placeholder 5"/>
          <p:cNvSpPr>
            <a:spLocks noGrp="1"/>
          </p:cNvSpPr>
          <p:nvPr>
            <p:ph type="ftr" sz="quarter" idx="11"/>
          </p:nvPr>
        </p:nvSpPr>
        <p:spPr/>
        <p:txBody>
          <a:bodyPr/>
          <a:lstStyle/>
          <a:p>
            <a:r>
              <a:rPr lang="en-US" smtClean="0"/>
              <a:t>John E. Schimmel, Center Point Bible Institute, Fall 2017</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2EDA2B-43C7-D248-8CD1-CB0F9B5BD983}" type="datetime1">
              <a:rPr lang="en-US" smtClean="0"/>
              <a:t>11/23/17</a:t>
            </a:fld>
            <a:endParaRPr lang="en-US" dirty="0"/>
          </a:p>
        </p:txBody>
      </p:sp>
      <p:sp>
        <p:nvSpPr>
          <p:cNvPr id="8" name="Footer Placeholder 7"/>
          <p:cNvSpPr>
            <a:spLocks noGrp="1"/>
          </p:cNvSpPr>
          <p:nvPr>
            <p:ph type="ftr" sz="quarter" idx="11"/>
          </p:nvPr>
        </p:nvSpPr>
        <p:spPr/>
        <p:txBody>
          <a:bodyPr/>
          <a:lstStyle/>
          <a:p>
            <a:r>
              <a:rPr lang="en-US" smtClean="0"/>
              <a:t>John E. Schimmel, Center Point Bible Institute, Fall 2017</a:t>
            </a:r>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64E0592E-164E-6A4A-854D-9D97119BA7BA}" type="datetime1">
              <a:rPr lang="en-US" smtClean="0"/>
              <a:t>11/23/17</a:t>
            </a:fld>
            <a:endParaRPr lang="en-US" dirty="0"/>
          </a:p>
        </p:txBody>
      </p:sp>
      <p:sp>
        <p:nvSpPr>
          <p:cNvPr id="5" name="Footer Placeholder 3"/>
          <p:cNvSpPr>
            <a:spLocks noGrp="1"/>
          </p:cNvSpPr>
          <p:nvPr>
            <p:ph type="ftr" sz="quarter" idx="11"/>
          </p:nvPr>
        </p:nvSpPr>
        <p:spPr/>
        <p:txBody>
          <a:bodyPr/>
          <a:lstStyle/>
          <a:p>
            <a:r>
              <a:rPr lang="en-US" smtClean="0"/>
              <a:t>John E. Schimmel, Center Point Bible Institute, Fall 2017</a:t>
            </a:r>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2B1F09E-ED82-8740-8190-F84EB4837E4F}" type="datetime1">
              <a:rPr lang="en-US" smtClean="0"/>
              <a:t>11/23/17</a:t>
            </a:fld>
            <a:endParaRPr lang="en-US" dirty="0"/>
          </a:p>
        </p:txBody>
      </p:sp>
      <p:sp>
        <p:nvSpPr>
          <p:cNvPr id="5" name="Footer Placeholder 2"/>
          <p:cNvSpPr>
            <a:spLocks noGrp="1"/>
          </p:cNvSpPr>
          <p:nvPr>
            <p:ph type="ftr" sz="quarter" idx="11"/>
          </p:nvPr>
        </p:nvSpPr>
        <p:spPr/>
        <p:txBody>
          <a:bodyPr/>
          <a:lstStyle/>
          <a:p>
            <a:r>
              <a:rPr lang="en-US" smtClean="0"/>
              <a:t>John E. Schimmel, Center Point Bible Institute, Fall 2017</a:t>
            </a:r>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FFA0D0A9-AC73-394C-8F29-B32AF79EDE7E}" type="datetime1">
              <a:rPr lang="en-US" smtClean="0"/>
              <a:t>11/23/17</a:t>
            </a:fld>
            <a:endParaRPr lang="en-US" dirty="0"/>
          </a:p>
        </p:txBody>
      </p:sp>
      <p:sp>
        <p:nvSpPr>
          <p:cNvPr id="5" name="Footer Placeholder 5"/>
          <p:cNvSpPr>
            <a:spLocks noGrp="1"/>
          </p:cNvSpPr>
          <p:nvPr>
            <p:ph type="ftr" sz="quarter" idx="11"/>
          </p:nvPr>
        </p:nvSpPr>
        <p:spPr/>
        <p:txBody>
          <a:bodyPr/>
          <a:lstStyle/>
          <a:p>
            <a:r>
              <a:rPr lang="en-US" smtClean="0"/>
              <a:t>John E. Schimmel, Center Point Bible Institute, Fall 2017</a:t>
            </a:r>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635C4B-CC26-5D46-86D3-FBAAAB18C16E}" type="datetime1">
              <a:rPr lang="en-US" smtClean="0"/>
              <a:t>11/23/17</a:t>
            </a:fld>
            <a:endParaRPr lang="en-US" dirty="0"/>
          </a:p>
        </p:txBody>
      </p:sp>
      <p:sp>
        <p:nvSpPr>
          <p:cNvPr id="6" name="Footer Placeholder 5"/>
          <p:cNvSpPr>
            <a:spLocks noGrp="1"/>
          </p:cNvSpPr>
          <p:nvPr>
            <p:ph type="ftr" sz="quarter" idx="11"/>
          </p:nvPr>
        </p:nvSpPr>
        <p:spPr/>
        <p:txBody>
          <a:bodyPr/>
          <a:lstStyle/>
          <a:p>
            <a:r>
              <a:rPr lang="en-US" smtClean="0"/>
              <a:t>John E. Schimmel, Center Point Bible Institute, Fall 2017</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3.png"/><Relationship Id="rId21" Type="http://schemas.openxmlformats.org/officeDocument/2006/relationships/image" Target="../media/image4.png"/><Relationship Id="rId22" Type="http://schemas.openxmlformats.org/officeDocument/2006/relationships/image" Target="../media/image5.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F777E1D-F510-7B41-8443-28547A936F12}" type="datetime1">
              <a:rPr lang="en-US" smtClean="0"/>
              <a:t>11/23/17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smtClean="0"/>
              <a:t>John E. Schimmel, Center Point Bible Institute, Fall 2017</a:t>
            </a:r>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Rhetoric</a:t>
            </a:r>
            <a:endParaRPr lang="en-US" dirty="0"/>
          </a:p>
        </p:txBody>
      </p:sp>
      <p:sp>
        <p:nvSpPr>
          <p:cNvPr id="3" name="Subtitle 2"/>
          <p:cNvSpPr>
            <a:spLocks noGrp="1"/>
          </p:cNvSpPr>
          <p:nvPr>
            <p:ph type="subTitle" idx="1"/>
          </p:nvPr>
        </p:nvSpPr>
        <p:spPr/>
        <p:txBody>
          <a:bodyPr/>
          <a:lstStyle/>
          <a:p>
            <a:r>
              <a:rPr lang="en-US" dirty="0" smtClean="0"/>
              <a:t>The Art of Persuasion in the New Testament</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dirty="0"/>
          </a:p>
        </p:txBody>
      </p:sp>
    </p:spTree>
    <p:extLst>
      <p:ext uri="{BB962C8B-B14F-4D97-AF65-F5344CB8AC3E}">
        <p14:creationId xmlns:p14="http://schemas.microsoft.com/office/powerpoint/2010/main" val="14179776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Aristotle: Forms of Rhetoric</a:t>
            </a:r>
            <a:endParaRPr lang="en-US" dirty="0"/>
          </a:p>
        </p:txBody>
      </p:sp>
      <p:sp>
        <p:nvSpPr>
          <p:cNvPr id="3" name="Content Placeholder 2"/>
          <p:cNvSpPr>
            <a:spLocks noGrp="1"/>
          </p:cNvSpPr>
          <p:nvPr>
            <p:ph idx="1"/>
          </p:nvPr>
        </p:nvSpPr>
        <p:spPr/>
        <p:txBody>
          <a:bodyPr/>
          <a:lstStyle/>
          <a:p>
            <a:r>
              <a:rPr lang="en-US" dirty="0" smtClean="0"/>
              <a:t>Forensic (judicial)</a:t>
            </a:r>
          </a:p>
          <a:p>
            <a:pPr marL="400050" lvl="1" indent="0">
              <a:buNone/>
            </a:pPr>
            <a:r>
              <a:rPr lang="en-US" dirty="0" smtClean="0"/>
              <a:t>Concerned with determining the truth of falseness of events that took place in the past and issues of guilt—as in a courtroom.</a:t>
            </a:r>
          </a:p>
          <a:p>
            <a:r>
              <a:rPr lang="en-US" dirty="0" smtClean="0"/>
              <a:t>Deliberative (political)</a:t>
            </a:r>
          </a:p>
          <a:p>
            <a:pPr marL="400050" lvl="1" indent="0">
              <a:buNone/>
            </a:pPr>
            <a:r>
              <a:rPr lang="en-US" dirty="0" smtClean="0"/>
              <a:t>Concerned with determining whether or not particular actions should or should not be taken in the future—as in making laws.</a:t>
            </a:r>
          </a:p>
          <a:p>
            <a:r>
              <a:rPr lang="en-US" dirty="0" smtClean="0"/>
              <a:t>Epideictic (ceremonial)</a:t>
            </a:r>
          </a:p>
          <a:p>
            <a:pPr marL="400050" lvl="1" indent="0">
              <a:buNone/>
            </a:pPr>
            <a:r>
              <a:rPr lang="en-US" dirty="0" smtClean="0"/>
              <a:t>Concerned with praise and blame, values, right and wrong, demonstrating and skill in the present—as in a eulogy or wedding toast.</a:t>
            </a:r>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dirty="0"/>
          </a:p>
        </p:txBody>
      </p:sp>
    </p:spTree>
    <p:extLst>
      <p:ext uri="{BB962C8B-B14F-4D97-AF65-F5344CB8AC3E}">
        <p14:creationId xmlns:p14="http://schemas.microsoft.com/office/powerpoint/2010/main" val="652711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Deliberative Structure</a:t>
            </a:r>
            <a:endParaRPr lang="en-US" dirty="0"/>
          </a:p>
        </p:txBody>
      </p:sp>
      <p:sp>
        <p:nvSpPr>
          <p:cNvPr id="3" name="Content Placeholder 2"/>
          <p:cNvSpPr>
            <a:spLocks noGrp="1"/>
          </p:cNvSpPr>
          <p:nvPr>
            <p:ph idx="1"/>
          </p:nvPr>
        </p:nvSpPr>
        <p:spPr>
          <a:xfrm>
            <a:off x="1103312" y="1447800"/>
            <a:ext cx="8946541" cy="4800599"/>
          </a:xfrm>
        </p:spPr>
        <p:txBody>
          <a:bodyPr>
            <a:normAutofit fontScale="92500" lnSpcReduction="20000"/>
          </a:bodyPr>
          <a:lstStyle/>
          <a:p>
            <a:r>
              <a:rPr lang="en-US" dirty="0" smtClean="0"/>
              <a:t>Introduction (exordium):</a:t>
            </a:r>
            <a:r>
              <a:rPr lang="en-US" dirty="0"/>
              <a:t> </a:t>
            </a:r>
            <a:r>
              <a:rPr lang="en-US" dirty="0" smtClean="0"/>
              <a:t>Focus the attention of the audience and obtain its goodwill.</a:t>
            </a:r>
          </a:p>
          <a:p>
            <a:r>
              <a:rPr lang="en-US" dirty="0" smtClean="0"/>
              <a:t>Narration (</a:t>
            </a:r>
            <a:r>
              <a:rPr lang="en-US" dirty="0" err="1" smtClean="0"/>
              <a:t>narratio</a:t>
            </a:r>
            <a:r>
              <a:rPr lang="en-US" dirty="0" smtClean="0"/>
              <a:t>): Display the facts that constitute the background of the issue.</a:t>
            </a:r>
          </a:p>
          <a:p>
            <a:r>
              <a:rPr lang="en-US" dirty="0" smtClean="0"/>
              <a:t>Thesis (</a:t>
            </a:r>
            <a:r>
              <a:rPr lang="en-US" dirty="0" err="1" smtClean="0"/>
              <a:t>propositio</a:t>
            </a:r>
            <a:r>
              <a:rPr lang="en-US" dirty="0" smtClean="0"/>
              <a:t>): Define the exact thesis he is arguing (potentially dividing into multiple parts).</a:t>
            </a:r>
          </a:p>
          <a:p>
            <a:r>
              <a:rPr lang="en-US" dirty="0" smtClean="0"/>
              <a:t>Main body of argument (</a:t>
            </a:r>
            <a:r>
              <a:rPr lang="en-US" dirty="0" err="1" smtClean="0"/>
              <a:t>confirmatio</a:t>
            </a:r>
            <a:r>
              <a:rPr lang="en-US" dirty="0" smtClean="0"/>
              <a:t>/</a:t>
            </a:r>
            <a:r>
              <a:rPr lang="en-US" dirty="0" err="1" smtClean="0"/>
              <a:t>probatio</a:t>
            </a:r>
            <a:r>
              <a:rPr lang="en-US" dirty="0" smtClean="0"/>
              <a:t>/</a:t>
            </a:r>
            <a:r>
              <a:rPr lang="en-US" dirty="0" err="1" smtClean="0"/>
              <a:t>argumentatio</a:t>
            </a:r>
            <a:r>
              <a:rPr lang="en-US" dirty="0" smtClean="0"/>
              <a:t>): Demonstrate that one course of action is preferable to another.</a:t>
            </a:r>
          </a:p>
          <a:p>
            <a:r>
              <a:rPr lang="en-US" dirty="0"/>
              <a:t>Digression (</a:t>
            </a:r>
            <a:r>
              <a:rPr lang="en-US" dirty="0" err="1"/>
              <a:t>digressio</a:t>
            </a:r>
            <a:r>
              <a:rPr lang="en-US" dirty="0"/>
              <a:t>): Designed to win the favor of hearers by giving them a break from concentration.</a:t>
            </a:r>
          </a:p>
          <a:p>
            <a:r>
              <a:rPr lang="en-US" dirty="0" smtClean="0"/>
              <a:t>Exhortation (</a:t>
            </a:r>
            <a:r>
              <a:rPr lang="en-US" dirty="0" err="1" smtClean="0"/>
              <a:t>exhortatio</a:t>
            </a:r>
            <a:r>
              <a:rPr lang="en-US" dirty="0" smtClean="0"/>
              <a:t>): Direct appeal to emotions.</a:t>
            </a:r>
          </a:p>
          <a:p>
            <a:r>
              <a:rPr lang="en-US" dirty="0" smtClean="0"/>
              <a:t>Refutation (</a:t>
            </a:r>
            <a:r>
              <a:rPr lang="en-US" dirty="0" err="1" smtClean="0"/>
              <a:t>refutatio</a:t>
            </a:r>
            <a:r>
              <a:rPr lang="en-US" dirty="0" smtClean="0"/>
              <a:t>): Counter potential arguments against the chosen course of action.</a:t>
            </a:r>
          </a:p>
          <a:p>
            <a:r>
              <a:rPr lang="en-US" dirty="0" smtClean="0"/>
              <a:t>Summary (</a:t>
            </a:r>
            <a:r>
              <a:rPr lang="en-US" dirty="0" err="1" smtClean="0"/>
              <a:t>peroratio</a:t>
            </a:r>
            <a:r>
              <a:rPr lang="en-US" dirty="0" smtClean="0"/>
              <a:t>): Recapitulate the arguments (</a:t>
            </a:r>
            <a:r>
              <a:rPr lang="en-US" dirty="0" err="1" smtClean="0"/>
              <a:t>enumeratio</a:t>
            </a:r>
            <a:r>
              <a:rPr lang="en-US" dirty="0" smtClean="0"/>
              <a:t>); incite the audience to hatred of the refused alternative (</a:t>
            </a:r>
            <a:r>
              <a:rPr lang="en-US" dirty="0" err="1" smtClean="0"/>
              <a:t>indignatio</a:t>
            </a:r>
            <a:r>
              <a:rPr lang="en-US" dirty="0" smtClean="0"/>
              <a:t>); strive to win the pity of the hearers (</a:t>
            </a:r>
            <a:r>
              <a:rPr lang="en-US" dirty="0" err="1" smtClean="0"/>
              <a:t>conquestio</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dirty="0"/>
          </a:p>
        </p:txBody>
      </p:sp>
    </p:spTree>
    <p:extLst>
      <p:ext uri="{BB962C8B-B14F-4D97-AF65-F5344CB8AC3E}">
        <p14:creationId xmlns:p14="http://schemas.microsoft.com/office/powerpoint/2010/main" val="1803220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Scholastic Diatribe</a:t>
            </a:r>
            <a:endParaRPr lang="en-US" dirty="0"/>
          </a:p>
        </p:txBody>
      </p:sp>
      <p:sp>
        <p:nvSpPr>
          <p:cNvPr id="3" name="Content Placeholder 2"/>
          <p:cNvSpPr>
            <a:spLocks noGrp="1"/>
          </p:cNvSpPr>
          <p:nvPr>
            <p:ph idx="1"/>
          </p:nvPr>
        </p:nvSpPr>
        <p:spPr>
          <a:xfrm>
            <a:off x="1103312" y="1356190"/>
            <a:ext cx="8946541" cy="4892210"/>
          </a:xfrm>
        </p:spPr>
        <p:txBody>
          <a:bodyPr>
            <a:normAutofit fontScale="92500"/>
          </a:bodyPr>
          <a:lstStyle/>
          <a:p>
            <a:r>
              <a:rPr lang="en-US" dirty="0" smtClean="0"/>
              <a:t>Classroom context</a:t>
            </a:r>
          </a:p>
          <a:p>
            <a:r>
              <a:rPr lang="en-US" dirty="0" smtClean="0"/>
              <a:t>Most identifiable feature is an imaginary interlocutor that can be addressed, or raise questions, as a conversation</a:t>
            </a:r>
          </a:p>
          <a:p>
            <a:r>
              <a:rPr lang="en-US" dirty="0" smtClean="0"/>
              <a:t>Other features include:</a:t>
            </a:r>
          </a:p>
          <a:p>
            <a:pPr lvl="1"/>
            <a:r>
              <a:rPr lang="en-US" dirty="0"/>
              <a:t>T</a:t>
            </a:r>
            <a:r>
              <a:rPr lang="en-US" dirty="0" smtClean="0"/>
              <a:t>he use of apostrophe (Rom 2:1, 3, 17; 9:20)</a:t>
            </a:r>
          </a:p>
          <a:p>
            <a:pPr lvl="1"/>
            <a:r>
              <a:rPr lang="en-US" dirty="0"/>
              <a:t>R</a:t>
            </a:r>
            <a:r>
              <a:rPr lang="en-US" dirty="0" smtClean="0"/>
              <a:t>hetorical questions (2:3-4, 21-23; 7:1; 8:31-35; 9:19-21, 30; 10:14-15; 11:34-35)</a:t>
            </a:r>
          </a:p>
          <a:p>
            <a:pPr lvl="1"/>
            <a:r>
              <a:rPr lang="en-US" dirty="0" smtClean="0"/>
              <a:t>Questions answered with abrupt responses like, “by no means” (3:2-9; 6:1-2, 15; 7:7, 13; 11:1, 11)</a:t>
            </a:r>
          </a:p>
          <a:p>
            <a:pPr lvl="1"/>
            <a:r>
              <a:rPr lang="en-US" dirty="0" smtClean="0"/>
              <a:t>Hyperbole (8:37-39; 9:3)</a:t>
            </a:r>
          </a:p>
          <a:p>
            <a:pPr lvl="1"/>
            <a:r>
              <a:rPr lang="en-US" dirty="0" err="1" smtClean="0"/>
              <a:t>Sorites</a:t>
            </a:r>
            <a:r>
              <a:rPr lang="en-US" dirty="0" smtClean="0"/>
              <a:t>, or a chain of interconnected clauses (5:3-5; 8:30; 9:14-15)</a:t>
            </a:r>
          </a:p>
          <a:p>
            <a:pPr lvl="1"/>
            <a:r>
              <a:rPr lang="en-US" dirty="0" smtClean="0"/>
              <a:t>Lists of vices (1:29-31), virtues (12:6-8), and hardships (8:35)</a:t>
            </a:r>
          </a:p>
          <a:p>
            <a:pPr lvl="1"/>
            <a:r>
              <a:rPr lang="en-US" dirty="0" smtClean="0"/>
              <a:t>Examples from the past (4:1-25; 5:12-21)</a:t>
            </a:r>
          </a:p>
          <a:p>
            <a:pPr lvl="1"/>
            <a:r>
              <a:rPr lang="en-US" dirty="0" smtClean="0"/>
              <a:t>Citation of written texts as authorities (e.g., 9:1–11:36)</a:t>
            </a:r>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dirty="0"/>
          </a:p>
        </p:txBody>
      </p:sp>
    </p:spTree>
    <p:extLst>
      <p:ext uri="{BB962C8B-B14F-4D97-AF65-F5344CB8AC3E}">
        <p14:creationId xmlns:p14="http://schemas.microsoft.com/office/powerpoint/2010/main" val="1345795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a:t>Rhetoric is the art of discourse, wherein a writer or speaker strives to inform, persuade or motivate particular audiences in specific </a:t>
            </a:r>
            <a:r>
              <a:rPr lang="en-US" dirty="0" smtClean="0"/>
              <a:t>situations. As </a:t>
            </a:r>
            <a:r>
              <a:rPr lang="en-US" dirty="0"/>
              <a:t>a subject of formal study and a productive civic practice, rhetoric has played a central role in the European tradition</a:t>
            </a:r>
            <a:r>
              <a:rPr lang="en-US" dirty="0" smtClean="0"/>
              <a:t>.</a:t>
            </a:r>
            <a:r>
              <a:rPr lang="en-US" dirty="0"/>
              <a:t> Its best known definition comes from Aristotle, who considers it a counterpart of both logic and politics, and calls it "the faculty of observing in any given case the available means of </a:t>
            </a:r>
            <a:r>
              <a:rPr lang="en-US" dirty="0" smtClean="0"/>
              <a:t>persuasion” (Wikipedia, “Rhetoric”).</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dirty="0"/>
          </a:p>
        </p:txBody>
      </p:sp>
    </p:spTree>
    <p:extLst>
      <p:ext uri="{BB962C8B-B14F-4D97-AF65-F5344CB8AC3E}">
        <p14:creationId xmlns:p14="http://schemas.microsoft.com/office/powerpoint/2010/main" val="1309156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Sophists (Wise Ones)</a:t>
            </a:r>
          </a:p>
          <a:p>
            <a:pPr marL="0" indent="0">
              <a:buNone/>
            </a:pPr>
            <a:r>
              <a:rPr lang="en-US" dirty="0"/>
              <a:t>The Sophists were a disparate group who travelled from city to city, teaching in public places to attract students and offer them an education. Their central focus was on logos or what we might broadly refer to as discourse, its functions and powers. They defined parts of speech, analyzed poetry, parsed close synonyms, invented argumentation strategies, and debated the nature of </a:t>
            </a:r>
            <a:r>
              <a:rPr lang="en-US" dirty="0" smtClean="0"/>
              <a:t>reality.</a:t>
            </a:r>
          </a:p>
          <a:p>
            <a:pPr marL="0" indent="0">
              <a:buNone/>
            </a:pPr>
            <a:r>
              <a:rPr lang="en-US" dirty="0"/>
              <a:t>They taught that every argument could be countered with an opposing argument, that an argument's effectiveness derived from how "likely" it appeared to the audience (its probability of seeming true), and that any probability argument could be countered with an inverted probability argument. Thus, if it seemed likely that a strong, poor man were guilty of robbing a rich, weak man, the strong poor man could argue, on the contrary, that this very likelihood (that he would be a suspect) makes it unlikely that he committed the crime, since he would most likely be apprehended for the crime. They also taught and were known for their ability to make the weaker (or worse) argument the stronger (or better).</a:t>
            </a:r>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dirty="0"/>
          </a:p>
        </p:txBody>
      </p:sp>
    </p:spTree>
    <p:extLst>
      <p:ext uri="{BB962C8B-B14F-4D97-AF65-F5344CB8AC3E}">
        <p14:creationId xmlns:p14="http://schemas.microsoft.com/office/powerpoint/2010/main" val="765961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lstStyle/>
          <a:p>
            <a:r>
              <a:rPr lang="en-US" dirty="0"/>
              <a:t>Plato (427–347 BC) famously outlined the differences between true and false rhetoric in a number of dialogues; particularly the Gorgias and Phaedrus dialogues wherein Plato disputes the sophistic notion that the art of persuasion (the sophists' art, which he calls "rhetoric"), can exist independent of the art of dialectic. Plato claims that since sophists appeal only to what seems probable, they are not advancing their students and audiences, but simply flattering them with what they want to hear</a:t>
            </a:r>
            <a:r>
              <a:rPr lang="en-US" dirty="0" smtClean="0"/>
              <a:t>.</a:t>
            </a:r>
          </a:p>
          <a:p>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dirty="0"/>
          </a:p>
        </p:txBody>
      </p:sp>
    </p:spTree>
    <p:extLst>
      <p:ext uri="{BB962C8B-B14F-4D97-AF65-F5344CB8AC3E}">
        <p14:creationId xmlns:p14="http://schemas.microsoft.com/office/powerpoint/2010/main" val="634795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Aristotle: Types of Proof</a:t>
            </a:r>
            <a:endParaRPr lang="en-US" dirty="0"/>
          </a:p>
        </p:txBody>
      </p:sp>
      <p:sp>
        <p:nvSpPr>
          <p:cNvPr id="3" name="Content Placeholder 2"/>
          <p:cNvSpPr>
            <a:spLocks noGrp="1"/>
          </p:cNvSpPr>
          <p:nvPr>
            <p:ph idx="1"/>
          </p:nvPr>
        </p:nvSpPr>
        <p:spPr/>
        <p:txBody>
          <a:bodyPr>
            <a:normAutofit lnSpcReduction="10000"/>
          </a:bodyPr>
          <a:lstStyle/>
          <a:p>
            <a:r>
              <a:rPr lang="en-US" dirty="0"/>
              <a:t> </a:t>
            </a:r>
            <a:r>
              <a:rPr lang="en-US" dirty="0" smtClean="0"/>
              <a:t>Ethos</a:t>
            </a:r>
          </a:p>
          <a:p>
            <a:pPr marL="400050" lvl="1" indent="0">
              <a:buNone/>
            </a:pPr>
            <a:r>
              <a:rPr lang="en-US" dirty="0" smtClean="0"/>
              <a:t>Aristotle's </a:t>
            </a:r>
            <a:r>
              <a:rPr lang="en-US" dirty="0"/>
              <a:t>theory of character and how the character and credibility of a speaker can influence an audience to consider him/her to be believable—there being three qualities that contribute to a credible ethos: perceived intelligence, virtuous character, and </a:t>
            </a:r>
            <a:r>
              <a:rPr lang="en-US" dirty="0" smtClean="0"/>
              <a:t>goodwill</a:t>
            </a:r>
          </a:p>
          <a:p>
            <a:r>
              <a:rPr lang="en-US" dirty="0" smtClean="0"/>
              <a:t>Pathos</a:t>
            </a:r>
          </a:p>
          <a:p>
            <a:pPr marL="400050" lvl="1" indent="0">
              <a:buNone/>
            </a:pPr>
            <a:r>
              <a:rPr lang="en-US" dirty="0" smtClean="0"/>
              <a:t>The </a:t>
            </a:r>
            <a:r>
              <a:rPr lang="en-US" dirty="0"/>
              <a:t>use of emotional appeals to alter the audience's judgment through metaphor, amplification, storytelling, or presenting the topic in a way that evokes strong emotions in the </a:t>
            </a:r>
            <a:r>
              <a:rPr lang="en-US" dirty="0" smtClean="0"/>
              <a:t>audience.</a:t>
            </a:r>
          </a:p>
          <a:p>
            <a:r>
              <a:rPr lang="en-US" dirty="0" smtClean="0"/>
              <a:t>Logos</a:t>
            </a:r>
          </a:p>
          <a:p>
            <a:pPr marL="400050" lvl="1" indent="0">
              <a:buNone/>
            </a:pPr>
            <a:r>
              <a:rPr lang="en-US" dirty="0"/>
              <a:t>T</a:t>
            </a:r>
            <a:r>
              <a:rPr lang="en-US" dirty="0" smtClean="0"/>
              <a:t>he </a:t>
            </a:r>
            <a:r>
              <a:rPr lang="en-US" dirty="0"/>
              <a:t>use of reasoning, either inductive or deductive, to construct an </a:t>
            </a:r>
            <a:r>
              <a:rPr lang="en-US" dirty="0" smtClean="0"/>
              <a:t>argument.  Aristotle primarily meant syllogisms (three-part deductive argument) and examples.</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dirty="0"/>
          </a:p>
        </p:txBody>
      </p:sp>
    </p:spTree>
    <p:extLst>
      <p:ext uri="{BB962C8B-B14F-4D97-AF65-F5344CB8AC3E}">
        <p14:creationId xmlns:p14="http://schemas.microsoft.com/office/powerpoint/2010/main" val="169369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Syllogism</a:t>
            </a:r>
            <a:endParaRPr lang="en-US" dirty="0"/>
          </a:p>
        </p:txBody>
      </p:sp>
      <p:sp>
        <p:nvSpPr>
          <p:cNvPr id="3" name="Content Placeholder 2"/>
          <p:cNvSpPr>
            <a:spLocks noGrp="1"/>
          </p:cNvSpPr>
          <p:nvPr>
            <p:ph idx="1"/>
          </p:nvPr>
        </p:nvSpPr>
        <p:spPr/>
        <p:txBody>
          <a:bodyPr/>
          <a:lstStyle/>
          <a:p>
            <a:r>
              <a:rPr lang="en-US" dirty="0" smtClean="0"/>
              <a:t>Three-part deductive argument</a:t>
            </a:r>
          </a:p>
          <a:p>
            <a:pPr marL="457200" lvl="1" indent="0">
              <a:buNone/>
            </a:pPr>
            <a:r>
              <a:rPr lang="en-US" dirty="0" smtClean="0"/>
              <a:t>Major Premise: all humans are mortal</a:t>
            </a:r>
          </a:p>
          <a:p>
            <a:pPr marL="457200" lvl="1" indent="0">
              <a:buNone/>
            </a:pPr>
            <a:r>
              <a:rPr lang="en-US" dirty="0" smtClean="0"/>
              <a:t>Minor Premise: Socrates is Human</a:t>
            </a:r>
          </a:p>
          <a:p>
            <a:pPr marL="457200" lvl="1" indent="0">
              <a:buNone/>
            </a:pPr>
            <a:r>
              <a:rPr lang="en-US" dirty="0" smtClean="0"/>
              <a:t>Conclusion: Socrates in mortal</a:t>
            </a:r>
          </a:p>
          <a:p>
            <a:r>
              <a:rPr lang="en-US" dirty="0" smtClean="0"/>
              <a:t>Can be simplified as an enthymeme (incomplete syllogism)</a:t>
            </a:r>
          </a:p>
          <a:p>
            <a:pPr marL="457200" lvl="1" indent="0">
              <a:buNone/>
            </a:pPr>
            <a:r>
              <a:rPr lang="en-US" dirty="0" smtClean="0"/>
              <a:t>Socrates is mortal because he is human.</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dirty="0"/>
          </a:p>
        </p:txBody>
      </p:sp>
    </p:spTree>
    <p:extLst>
      <p:ext uri="{BB962C8B-B14F-4D97-AF65-F5344CB8AC3E}">
        <p14:creationId xmlns:p14="http://schemas.microsoft.com/office/powerpoint/2010/main" val="528489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Argumentation Schemes</a:t>
            </a:r>
            <a:endParaRPr lang="en-US" dirty="0"/>
          </a:p>
        </p:txBody>
      </p:sp>
      <p:sp>
        <p:nvSpPr>
          <p:cNvPr id="3" name="Content Placeholder 2"/>
          <p:cNvSpPr>
            <a:spLocks noGrp="1"/>
          </p:cNvSpPr>
          <p:nvPr>
            <p:ph idx="1"/>
          </p:nvPr>
        </p:nvSpPr>
        <p:spPr/>
        <p:txBody>
          <a:bodyPr numCol="3">
            <a:normAutofit fontScale="55000" lnSpcReduction="20000"/>
          </a:bodyPr>
          <a:lstStyle/>
          <a:p>
            <a:r>
              <a:rPr lang="en-US" dirty="0" smtClean="0"/>
              <a:t>Position to Know</a:t>
            </a:r>
          </a:p>
          <a:p>
            <a:r>
              <a:rPr lang="en-US" dirty="0" smtClean="0"/>
              <a:t>Expert Opinion</a:t>
            </a:r>
          </a:p>
          <a:p>
            <a:r>
              <a:rPr lang="en-US" dirty="0" smtClean="0"/>
              <a:t>Witness Testimony</a:t>
            </a:r>
          </a:p>
          <a:p>
            <a:r>
              <a:rPr lang="en-US" dirty="0" smtClean="0"/>
              <a:t>Popular Opinion</a:t>
            </a:r>
          </a:p>
          <a:p>
            <a:r>
              <a:rPr lang="en-US" dirty="0" smtClean="0"/>
              <a:t>Popular Practice</a:t>
            </a:r>
          </a:p>
          <a:p>
            <a:r>
              <a:rPr lang="en-US" dirty="0" smtClean="0"/>
              <a:t>Example</a:t>
            </a:r>
          </a:p>
          <a:p>
            <a:r>
              <a:rPr lang="en-US" dirty="0" smtClean="0"/>
              <a:t>Analogy</a:t>
            </a:r>
          </a:p>
          <a:p>
            <a:r>
              <a:rPr lang="en-US" dirty="0" smtClean="0"/>
              <a:t>Composition</a:t>
            </a:r>
          </a:p>
          <a:p>
            <a:r>
              <a:rPr lang="en-US" dirty="0" smtClean="0"/>
              <a:t>Division</a:t>
            </a:r>
          </a:p>
          <a:p>
            <a:r>
              <a:rPr lang="en-US" dirty="0" smtClean="0"/>
              <a:t>Oppositions</a:t>
            </a:r>
          </a:p>
          <a:p>
            <a:r>
              <a:rPr lang="en-US" dirty="0" smtClean="0"/>
              <a:t>Alternatives</a:t>
            </a:r>
          </a:p>
          <a:p>
            <a:r>
              <a:rPr lang="en-US" dirty="0" smtClean="0"/>
              <a:t>Verbal Classification</a:t>
            </a:r>
          </a:p>
          <a:p>
            <a:r>
              <a:rPr lang="en-US" dirty="0" smtClean="0"/>
              <a:t>Interaction of Act and Person</a:t>
            </a:r>
          </a:p>
          <a:p>
            <a:r>
              <a:rPr lang="en-US" dirty="0" smtClean="0"/>
              <a:t>Values</a:t>
            </a:r>
          </a:p>
          <a:p>
            <a:r>
              <a:rPr lang="en-US" dirty="0" smtClean="0"/>
              <a:t>Sacrifice</a:t>
            </a:r>
          </a:p>
          <a:p>
            <a:r>
              <a:rPr lang="en-US" dirty="0" smtClean="0"/>
              <a:t>Group and Members</a:t>
            </a:r>
          </a:p>
          <a:p>
            <a:r>
              <a:rPr lang="en-US" dirty="0" smtClean="0"/>
              <a:t>Practical Reasoning</a:t>
            </a:r>
          </a:p>
          <a:p>
            <a:r>
              <a:rPr lang="en-US" dirty="0" smtClean="0"/>
              <a:t>Waste</a:t>
            </a:r>
          </a:p>
          <a:p>
            <a:r>
              <a:rPr lang="en-US" dirty="0" smtClean="0"/>
              <a:t>Sunk Costs</a:t>
            </a:r>
          </a:p>
          <a:p>
            <a:r>
              <a:rPr lang="en-US" dirty="0" smtClean="0"/>
              <a:t>Ignorance</a:t>
            </a:r>
          </a:p>
          <a:p>
            <a:r>
              <a:rPr lang="en-US" dirty="0" smtClean="0"/>
              <a:t>Cause to Effect</a:t>
            </a:r>
          </a:p>
          <a:p>
            <a:r>
              <a:rPr lang="en-US" dirty="0" smtClean="0"/>
              <a:t>Correlation to Cause</a:t>
            </a:r>
          </a:p>
          <a:p>
            <a:r>
              <a:rPr lang="en-US" dirty="0" smtClean="0"/>
              <a:t>Sign</a:t>
            </a:r>
          </a:p>
          <a:p>
            <a:r>
              <a:rPr lang="en-US" dirty="0" smtClean="0"/>
              <a:t>Evidence to Hypothesis</a:t>
            </a:r>
          </a:p>
          <a:p>
            <a:r>
              <a:rPr lang="en-US" dirty="0" smtClean="0"/>
              <a:t>Consequences</a:t>
            </a:r>
          </a:p>
          <a:p>
            <a:r>
              <a:rPr lang="en-US" dirty="0" smtClean="0"/>
              <a:t>Alternatives</a:t>
            </a:r>
          </a:p>
          <a:p>
            <a:r>
              <a:rPr lang="en-US" dirty="0" smtClean="0"/>
              <a:t>Threat</a:t>
            </a:r>
          </a:p>
          <a:p>
            <a:r>
              <a:rPr lang="en-US" dirty="0" smtClean="0"/>
              <a:t>Fear Appeal</a:t>
            </a:r>
          </a:p>
          <a:p>
            <a:r>
              <a:rPr lang="en-US" dirty="0" smtClean="0"/>
              <a:t>Danger Appeal</a:t>
            </a:r>
          </a:p>
          <a:p>
            <a:r>
              <a:rPr lang="en-US" dirty="0" smtClean="0"/>
              <a:t>Need for Help</a:t>
            </a:r>
          </a:p>
          <a:p>
            <a:r>
              <a:rPr lang="en-US" dirty="0" smtClean="0"/>
              <a:t>Distress</a:t>
            </a:r>
          </a:p>
          <a:p>
            <a:r>
              <a:rPr lang="en-US" dirty="0" smtClean="0"/>
              <a:t>Commitment</a:t>
            </a:r>
          </a:p>
          <a:p>
            <a:r>
              <a:rPr lang="en-US" dirty="0" smtClean="0"/>
              <a:t>Ad Hominem</a:t>
            </a:r>
          </a:p>
          <a:p>
            <a:r>
              <a:rPr lang="en-US" dirty="0" smtClean="0"/>
              <a:t>Inconsistency</a:t>
            </a:r>
          </a:p>
          <a:p>
            <a:r>
              <a:rPr lang="en-US" dirty="0" smtClean="0"/>
              <a:t>Inconsistent Commitment</a:t>
            </a:r>
          </a:p>
          <a:p>
            <a:r>
              <a:rPr lang="en-US" dirty="0" smtClean="0"/>
              <a:t>Bias</a:t>
            </a:r>
          </a:p>
          <a:p>
            <a:r>
              <a:rPr lang="en-US" dirty="0" smtClean="0"/>
              <a:t>Gradualism</a:t>
            </a:r>
          </a:p>
          <a:p>
            <a:r>
              <a:rPr lang="en-US" dirty="0" smtClean="0"/>
              <a:t>Slippery Slope</a:t>
            </a:r>
          </a:p>
          <a:p>
            <a:r>
              <a:rPr lang="en-US" dirty="0" smtClean="0"/>
              <a:t>Constitutive Rule Claims</a:t>
            </a:r>
          </a:p>
          <a:p>
            <a:r>
              <a:rPr lang="en-US" dirty="0" smtClean="0"/>
              <a:t>Rules</a:t>
            </a:r>
          </a:p>
          <a:p>
            <a:r>
              <a:rPr lang="en-US" dirty="0" smtClean="0"/>
              <a:t>Exceptional Case</a:t>
            </a:r>
          </a:p>
          <a:p>
            <a:r>
              <a:rPr lang="en-US" dirty="0" smtClean="0"/>
              <a:t>Precedent</a:t>
            </a:r>
          </a:p>
          <a:p>
            <a:r>
              <a:rPr lang="en-US" dirty="0" smtClean="0"/>
              <a:t>Plea for Excuse</a:t>
            </a:r>
          </a:p>
          <a:p>
            <a:r>
              <a:rPr lang="en-US" dirty="0" smtClean="0"/>
              <a:t>Perception</a:t>
            </a:r>
          </a:p>
          <a:p>
            <a:r>
              <a:rPr lang="en-US" dirty="0" smtClean="0"/>
              <a:t>Memory</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dirty="0"/>
          </a:p>
        </p:txBody>
      </p:sp>
    </p:spTree>
    <p:extLst>
      <p:ext uri="{BB962C8B-B14F-4D97-AF65-F5344CB8AC3E}">
        <p14:creationId xmlns:p14="http://schemas.microsoft.com/office/powerpoint/2010/main" val="1109057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Slippery Slope Scheme</a:t>
            </a:r>
            <a:endParaRPr lang="en-US" dirty="0"/>
          </a:p>
        </p:txBody>
      </p:sp>
      <p:sp>
        <p:nvSpPr>
          <p:cNvPr id="3" name="Content Placeholder 2"/>
          <p:cNvSpPr>
            <a:spLocks noGrp="1"/>
          </p:cNvSpPr>
          <p:nvPr>
            <p:ph idx="1"/>
          </p:nvPr>
        </p:nvSpPr>
        <p:spPr/>
        <p:txBody>
          <a:bodyPr/>
          <a:lstStyle/>
          <a:p>
            <a:r>
              <a:rPr lang="en-US" i="1" dirty="0" smtClean="0"/>
              <a:t>First Step Premise: </a:t>
            </a:r>
            <a:r>
              <a:rPr lang="en-US" dirty="0" smtClean="0"/>
              <a:t>A</a:t>
            </a:r>
            <a:r>
              <a:rPr lang="en-US" baseline="-25000" dirty="0" smtClean="0"/>
              <a:t>0</a:t>
            </a:r>
            <a:r>
              <a:rPr lang="en-US" dirty="0" smtClean="0"/>
              <a:t> is up for consideration as a proposal that seems initially like something that should be brought about.</a:t>
            </a:r>
          </a:p>
          <a:p>
            <a:r>
              <a:rPr lang="en-US" i="1" dirty="0" smtClean="0"/>
              <a:t>Recursive Premise:</a:t>
            </a:r>
            <a:r>
              <a:rPr lang="en-US" dirty="0" smtClean="0"/>
              <a:t> Bringing up A</a:t>
            </a:r>
            <a:r>
              <a:rPr lang="en-US" baseline="-25000" dirty="0" smtClean="0"/>
              <a:t>0</a:t>
            </a:r>
            <a:r>
              <a:rPr lang="en-US" dirty="0" smtClean="0"/>
              <a:t> would plausibly lead (in the given circumstances, as far as we know) to A</a:t>
            </a:r>
            <a:r>
              <a:rPr lang="en-US" baseline="-25000" dirty="0" smtClean="0"/>
              <a:t>1</a:t>
            </a:r>
            <a:r>
              <a:rPr lang="en-US" dirty="0" smtClean="0"/>
              <a:t>, which would in turn plausibly lead to A</a:t>
            </a:r>
            <a:r>
              <a:rPr lang="en-US" baseline="-25000" dirty="0" smtClean="0"/>
              <a:t>2</a:t>
            </a:r>
            <a:r>
              <a:rPr lang="en-US" dirty="0" smtClean="0"/>
              <a:t>, and so forth, through the sequence A</a:t>
            </a:r>
            <a:r>
              <a:rPr lang="en-US" baseline="-25000" dirty="0" smtClean="0"/>
              <a:t>2</a:t>
            </a:r>
            <a:r>
              <a:rPr lang="en-US" dirty="0" smtClean="0"/>
              <a:t>,</a:t>
            </a:r>
            <a:r>
              <a:rPr lang="mr-IN" dirty="0" smtClean="0"/>
              <a:t>…</a:t>
            </a:r>
            <a:r>
              <a:rPr lang="en-US" dirty="0" smtClean="0"/>
              <a:t>A</a:t>
            </a:r>
            <a:r>
              <a:rPr lang="en-US" baseline="-25000" dirty="0" smtClean="0"/>
              <a:t>n</a:t>
            </a:r>
            <a:r>
              <a:rPr lang="en-US" dirty="0" smtClean="0"/>
              <a:t>.</a:t>
            </a:r>
          </a:p>
          <a:p>
            <a:r>
              <a:rPr lang="en-US" i="1" dirty="0" smtClean="0"/>
              <a:t>Bad Outcome Premise: </a:t>
            </a:r>
            <a:r>
              <a:rPr lang="en-US" dirty="0" smtClean="0"/>
              <a:t>A</a:t>
            </a:r>
            <a:r>
              <a:rPr lang="en-US" baseline="-25000" dirty="0" smtClean="0"/>
              <a:t>n</a:t>
            </a:r>
            <a:r>
              <a:rPr lang="en-US" dirty="0" smtClean="0"/>
              <a:t> is a horrible (disastrous, bad) outcome.</a:t>
            </a:r>
          </a:p>
          <a:p>
            <a:r>
              <a:rPr lang="en-US" i="1" dirty="0" smtClean="0"/>
              <a:t>Conclusion: </a:t>
            </a:r>
            <a:r>
              <a:rPr lang="en-US" dirty="0" smtClean="0"/>
              <a:t>A</a:t>
            </a:r>
            <a:r>
              <a:rPr lang="en-US" baseline="-25000" dirty="0" smtClean="0"/>
              <a:t>0</a:t>
            </a:r>
            <a:r>
              <a:rPr lang="en-US" dirty="0" smtClean="0"/>
              <a:t> should not be brought about.</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dirty="0"/>
          </a:p>
        </p:txBody>
      </p:sp>
    </p:spTree>
    <p:extLst>
      <p:ext uri="{BB962C8B-B14F-4D97-AF65-F5344CB8AC3E}">
        <p14:creationId xmlns:p14="http://schemas.microsoft.com/office/powerpoint/2010/main" val="110243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Questions</a:t>
            </a:r>
            <a:endParaRPr lang="en-US" dirty="0"/>
          </a:p>
        </p:txBody>
      </p:sp>
      <p:sp>
        <p:nvSpPr>
          <p:cNvPr id="3" name="Content Placeholder 2"/>
          <p:cNvSpPr>
            <a:spLocks noGrp="1"/>
          </p:cNvSpPr>
          <p:nvPr>
            <p:ph idx="1"/>
          </p:nvPr>
        </p:nvSpPr>
        <p:spPr/>
        <p:txBody>
          <a:bodyPr/>
          <a:lstStyle/>
          <a:p>
            <a:r>
              <a:rPr lang="en-US" dirty="0" smtClean="0"/>
              <a:t>CQ</a:t>
            </a:r>
            <a:r>
              <a:rPr lang="en-US" baseline="-25000" dirty="0" smtClean="0"/>
              <a:t>1</a:t>
            </a:r>
            <a:r>
              <a:rPr lang="en-US" dirty="0" smtClean="0"/>
              <a:t>: What intervening propositions in the sequence linking up A</a:t>
            </a:r>
            <a:r>
              <a:rPr lang="en-US" baseline="-25000" dirty="0" smtClean="0"/>
              <a:t>0</a:t>
            </a:r>
            <a:r>
              <a:rPr lang="en-US" dirty="0" smtClean="0"/>
              <a:t> with A</a:t>
            </a:r>
            <a:r>
              <a:rPr lang="en-US" baseline="-25000" dirty="0" smtClean="0"/>
              <a:t>n</a:t>
            </a:r>
            <a:r>
              <a:rPr lang="en-US" dirty="0" smtClean="0"/>
              <a:t> are actually given?</a:t>
            </a:r>
          </a:p>
          <a:p>
            <a:r>
              <a:rPr lang="en-US" dirty="0" smtClean="0"/>
              <a:t>CQ</a:t>
            </a:r>
            <a:r>
              <a:rPr lang="en-US" baseline="-25000" dirty="0" smtClean="0"/>
              <a:t>2</a:t>
            </a:r>
            <a:r>
              <a:rPr lang="en-US" dirty="0" smtClean="0"/>
              <a:t>: What other steps are required to fill in the sequence of events, to make it plausible?</a:t>
            </a:r>
          </a:p>
          <a:p>
            <a:r>
              <a:rPr lang="en-US" dirty="0" smtClean="0"/>
              <a:t>CQ</a:t>
            </a:r>
            <a:r>
              <a:rPr lang="en-US" baseline="-25000" dirty="0" smtClean="0"/>
              <a:t>3</a:t>
            </a:r>
            <a:r>
              <a:rPr lang="en-US" dirty="0" smtClean="0"/>
              <a:t>: What are the weakest links in the sequence, where specific critical questions should be asked on whether one event will really lead to another?</a:t>
            </a:r>
            <a:endParaRPr lang="en-US" dirty="0"/>
          </a:p>
        </p:txBody>
      </p:sp>
      <p:sp>
        <p:nvSpPr>
          <p:cNvPr id="4" name="Footer Placeholder 3"/>
          <p:cNvSpPr>
            <a:spLocks noGrp="1"/>
          </p:cNvSpPr>
          <p:nvPr>
            <p:ph type="ftr" sz="quarter" idx="11"/>
          </p:nvPr>
        </p:nvSpPr>
        <p:spPr/>
        <p:txBody>
          <a:bodyPr/>
          <a:lstStyle/>
          <a:p>
            <a:r>
              <a:rPr lang="en-US" smtClean="0"/>
              <a:t>John E. Schimmel, Center Point Bible Institute, Fall 2017</a:t>
            </a:r>
            <a:endParaRPr lang="en-US" dirty="0"/>
          </a:p>
        </p:txBody>
      </p:sp>
    </p:spTree>
    <p:extLst>
      <p:ext uri="{BB962C8B-B14F-4D97-AF65-F5344CB8AC3E}">
        <p14:creationId xmlns:p14="http://schemas.microsoft.com/office/powerpoint/2010/main" val="164732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579</TotalTime>
  <Words>854</Words>
  <Application>Microsoft Macintosh PowerPoint</Application>
  <PresentationFormat>Widescreen</PresentationFormat>
  <Paragraphs>120</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Calibri</vt:lpstr>
      <vt:lpstr>Century Gothic</vt:lpstr>
      <vt:lpstr>Mangal</vt:lpstr>
      <vt:lpstr>Wingdings 3</vt:lpstr>
      <vt:lpstr>Arial</vt:lpstr>
      <vt:lpstr>Ion</vt:lpstr>
      <vt:lpstr>Rhetoric</vt:lpstr>
      <vt:lpstr>Definition</vt:lpstr>
      <vt:lpstr>History</vt:lpstr>
      <vt:lpstr>History</vt:lpstr>
      <vt:lpstr>Aristotle: Types of Proof</vt:lpstr>
      <vt:lpstr>Syllogism</vt:lpstr>
      <vt:lpstr>Argumentation Schemes</vt:lpstr>
      <vt:lpstr>Slippery Slope Scheme</vt:lpstr>
      <vt:lpstr>Critical Questions</vt:lpstr>
      <vt:lpstr>Aristotle: Forms of Rhetoric</vt:lpstr>
      <vt:lpstr>Deliberative Structure</vt:lpstr>
      <vt:lpstr>Scholastic Diatribe</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Rhetoric</dc:title>
  <dc:creator>John Schimmel</dc:creator>
  <cp:lastModifiedBy>John Schimmel</cp:lastModifiedBy>
  <cp:revision>15</cp:revision>
  <dcterms:created xsi:type="dcterms:W3CDTF">2017-07-23T13:28:48Z</dcterms:created>
  <dcterms:modified xsi:type="dcterms:W3CDTF">2017-11-23T14:31:33Z</dcterms:modified>
</cp:coreProperties>
</file>